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handoutMasterIdLst>
    <p:handoutMasterId r:id="rId37"/>
  </p:handoutMasterIdLst>
  <p:sldIdLst>
    <p:sldId id="257" r:id="rId2"/>
    <p:sldId id="375" r:id="rId3"/>
    <p:sldId id="376" r:id="rId4"/>
    <p:sldId id="334" r:id="rId5"/>
    <p:sldId id="377" r:id="rId6"/>
    <p:sldId id="393" r:id="rId7"/>
    <p:sldId id="379" r:id="rId8"/>
    <p:sldId id="380" r:id="rId9"/>
    <p:sldId id="384" r:id="rId10"/>
    <p:sldId id="381" r:id="rId11"/>
    <p:sldId id="383" r:id="rId12"/>
    <p:sldId id="341" r:id="rId13"/>
    <p:sldId id="353" r:id="rId14"/>
    <p:sldId id="354" r:id="rId15"/>
    <p:sldId id="355" r:id="rId16"/>
    <p:sldId id="356" r:id="rId17"/>
    <p:sldId id="357" r:id="rId18"/>
    <p:sldId id="358" r:id="rId19"/>
    <p:sldId id="359" r:id="rId20"/>
    <p:sldId id="360" r:id="rId21"/>
    <p:sldId id="361" r:id="rId22"/>
    <p:sldId id="394" r:id="rId23"/>
    <p:sldId id="385" r:id="rId24"/>
    <p:sldId id="395" r:id="rId25"/>
    <p:sldId id="364" r:id="rId26"/>
    <p:sldId id="386" r:id="rId27"/>
    <p:sldId id="387" r:id="rId28"/>
    <p:sldId id="367" r:id="rId29"/>
    <p:sldId id="396" r:id="rId30"/>
    <p:sldId id="388" r:id="rId31"/>
    <p:sldId id="390" r:id="rId32"/>
    <p:sldId id="343" r:id="rId33"/>
    <p:sldId id="373" r:id="rId34"/>
    <p:sldId id="272" r:id="rId35"/>
  </p:sldIdLst>
  <p:sldSz cx="14630400" cy="8229600"/>
  <p:notesSz cx="6858000" cy="9144000"/>
  <p:defaultTextStyle>
    <a:defPPr>
      <a:defRPr lang="en-US"/>
    </a:defPPr>
    <a:lvl1pPr marL="0" algn="l" defTabSz="653110" rtl="0" eaLnBrk="1" latinLnBrk="0" hangingPunct="1">
      <a:defRPr sz="2600" kern="1200">
        <a:solidFill>
          <a:schemeClr val="tx1"/>
        </a:solidFill>
        <a:latin typeface="+mn-lt"/>
        <a:ea typeface="+mn-ea"/>
        <a:cs typeface="+mn-cs"/>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39">
          <p15:clr>
            <a:srgbClr val="A4A3A4"/>
          </p15:clr>
        </p15:guide>
        <p15:guide id="2" pos="3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5AE6"/>
    <a:srgbClr val="663AB6"/>
    <a:srgbClr val="3C00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10" autoAdjust="0"/>
    <p:restoredTop sz="94556" autoAdjust="0"/>
  </p:normalViewPr>
  <p:slideViewPr>
    <p:cSldViewPr snapToGrid="0" snapToObjects="1" showGuides="1">
      <p:cViewPr varScale="1">
        <p:scale>
          <a:sx n="76" d="100"/>
          <a:sy n="76" d="100"/>
        </p:scale>
        <p:origin x="186" y="96"/>
      </p:cViewPr>
      <p:guideLst>
        <p:guide orient="horz" pos="739"/>
        <p:guide pos="38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FAFA144-423A-4944-BDFC-B26751617F80}" type="datetimeFigureOut">
              <a:rPr lang="en-US" smtClean="0"/>
              <a:t>8/20/2024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dirty="0"/>
              <a:t>Reconsideration, Adjustment and Void Workshop</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00B3606-C5C8-4E4F-A87E-34B6AFC56E0E}" type="slidenum">
              <a:rPr lang="en-US" smtClean="0"/>
              <a:t>‹#›</a:t>
            </a:fld>
            <a:endParaRPr lang="en-US" dirty="0"/>
          </a:p>
        </p:txBody>
      </p:sp>
    </p:spTree>
    <p:extLst>
      <p:ext uri="{BB962C8B-B14F-4D97-AF65-F5344CB8AC3E}">
        <p14:creationId xmlns:p14="http://schemas.microsoft.com/office/powerpoint/2010/main" val="34434845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259DBD-E77D-4871-B3D3-CB56C1CEF037}" type="datetimeFigureOut">
              <a:rPr lang="en-US" smtClean="0"/>
              <a:t>8/20/2024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dirty="0"/>
              <a:t>Reconsideration, Adjustment and Void Workshop</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DE46E6-3AB7-484F-9FBF-FD47303B7739}" type="slidenum">
              <a:rPr lang="en-US" smtClean="0"/>
              <a:t>‹#›</a:t>
            </a:fld>
            <a:endParaRPr lang="en-US" dirty="0"/>
          </a:p>
        </p:txBody>
      </p:sp>
    </p:spTree>
    <p:extLst>
      <p:ext uri="{BB962C8B-B14F-4D97-AF65-F5344CB8AC3E}">
        <p14:creationId xmlns:p14="http://schemas.microsoft.com/office/powerpoint/2010/main" val="158098046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continued</a:t>
            </a:r>
          </a:p>
        </p:txBody>
      </p:sp>
      <p:sp>
        <p:nvSpPr>
          <p:cNvPr id="4" name="Footer Placeholder 3"/>
          <p:cNvSpPr>
            <a:spLocks noGrp="1"/>
          </p:cNvSpPr>
          <p:nvPr>
            <p:ph type="ftr" sz="quarter" idx="10"/>
          </p:nvPr>
        </p:nvSpPr>
        <p:spPr/>
        <p:txBody>
          <a:bodyPr/>
          <a:lstStyle/>
          <a:p>
            <a:r>
              <a:rPr lang="en-US" dirty="0"/>
              <a:t>Reconsideration, Adjustment and Void Workshop</a:t>
            </a:r>
          </a:p>
        </p:txBody>
      </p:sp>
      <p:sp>
        <p:nvSpPr>
          <p:cNvPr id="5" name="Slide Number Placeholder 4"/>
          <p:cNvSpPr>
            <a:spLocks noGrp="1"/>
          </p:cNvSpPr>
          <p:nvPr>
            <p:ph type="sldNum" sz="quarter" idx="11"/>
          </p:nvPr>
        </p:nvSpPr>
        <p:spPr/>
        <p:txBody>
          <a:bodyPr/>
          <a:lstStyle/>
          <a:p>
            <a:fld id="{42DE46E6-3AB7-484F-9FBF-FD47303B7739}" type="slidenum">
              <a:rPr lang="en-US" smtClean="0"/>
              <a:t>9</a:t>
            </a:fld>
            <a:endParaRPr lang="en-US" dirty="0"/>
          </a:p>
        </p:txBody>
      </p:sp>
    </p:spTree>
    <p:extLst>
      <p:ext uri="{BB962C8B-B14F-4D97-AF65-F5344CB8AC3E}">
        <p14:creationId xmlns:p14="http://schemas.microsoft.com/office/powerpoint/2010/main" val="27684304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continued</a:t>
            </a:r>
          </a:p>
        </p:txBody>
      </p:sp>
      <p:sp>
        <p:nvSpPr>
          <p:cNvPr id="4" name="Footer Placeholder 3"/>
          <p:cNvSpPr>
            <a:spLocks noGrp="1"/>
          </p:cNvSpPr>
          <p:nvPr>
            <p:ph type="ftr" sz="quarter" idx="10"/>
          </p:nvPr>
        </p:nvSpPr>
        <p:spPr/>
        <p:txBody>
          <a:bodyPr/>
          <a:lstStyle/>
          <a:p>
            <a:r>
              <a:rPr lang="en-US"/>
              <a:t>Reconsideration, Adjustment and Void Workshop</a:t>
            </a:r>
            <a:endParaRPr lang="en-US" dirty="0"/>
          </a:p>
        </p:txBody>
      </p:sp>
      <p:sp>
        <p:nvSpPr>
          <p:cNvPr id="5" name="Slide Number Placeholder 4"/>
          <p:cNvSpPr>
            <a:spLocks noGrp="1"/>
          </p:cNvSpPr>
          <p:nvPr>
            <p:ph type="sldNum" sz="quarter" idx="11"/>
          </p:nvPr>
        </p:nvSpPr>
        <p:spPr/>
        <p:txBody>
          <a:bodyPr/>
          <a:lstStyle/>
          <a:p>
            <a:fld id="{42DE46E6-3AB7-484F-9FBF-FD47303B7739}" type="slidenum">
              <a:rPr lang="en-US" smtClean="0"/>
              <a:t>21</a:t>
            </a:fld>
            <a:endParaRPr lang="en-US" dirty="0"/>
          </a:p>
        </p:txBody>
      </p:sp>
    </p:spTree>
    <p:extLst>
      <p:ext uri="{BB962C8B-B14F-4D97-AF65-F5344CB8AC3E}">
        <p14:creationId xmlns:p14="http://schemas.microsoft.com/office/powerpoint/2010/main" val="6818073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1127356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i="1" dirty="0">
              <a:solidFill>
                <a:srgbClr val="FF0000"/>
              </a:solidFill>
            </a:endParaRPr>
          </a:p>
        </p:txBody>
      </p:sp>
      <p:sp>
        <p:nvSpPr>
          <p:cNvPr id="4" name="Slide Number Placeholder 3"/>
          <p:cNvSpPr>
            <a:spLocks noGrp="1"/>
          </p:cNvSpPr>
          <p:nvPr>
            <p:ph type="sldNum" sz="quarter" idx="10"/>
          </p:nvPr>
        </p:nvSpPr>
        <p:spPr/>
        <p:txBody>
          <a:bodyPr/>
          <a:lstStyle/>
          <a:p>
            <a:fld id="{42DE46E6-3AB7-484F-9FBF-FD47303B7739}" type="slidenum">
              <a:rPr lang="en-US" smtClean="0"/>
              <a:t>33</a:t>
            </a:fld>
            <a:endParaRPr lang="en-US" dirty="0"/>
          </a:p>
        </p:txBody>
      </p:sp>
    </p:spTree>
    <p:extLst>
      <p:ext uri="{BB962C8B-B14F-4D97-AF65-F5344CB8AC3E}">
        <p14:creationId xmlns:p14="http://schemas.microsoft.com/office/powerpoint/2010/main" val="1127356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a:t>Reconsideration, Adjustment and Void Workshop</a:t>
            </a:r>
            <a:endParaRPr lang="en-US" dirty="0"/>
          </a:p>
        </p:txBody>
      </p:sp>
      <p:sp>
        <p:nvSpPr>
          <p:cNvPr id="5" name="Slide Number Placeholder 4"/>
          <p:cNvSpPr>
            <a:spLocks noGrp="1"/>
          </p:cNvSpPr>
          <p:nvPr>
            <p:ph type="sldNum" sz="quarter" idx="11"/>
          </p:nvPr>
        </p:nvSpPr>
        <p:spPr/>
        <p:txBody>
          <a:bodyPr/>
          <a:lstStyle/>
          <a:p>
            <a:fld id="{42DE46E6-3AB7-484F-9FBF-FD47303B7739}" type="slidenum">
              <a:rPr lang="en-US" smtClean="0"/>
              <a:t>12</a:t>
            </a:fld>
            <a:endParaRPr lang="en-US" dirty="0"/>
          </a:p>
        </p:txBody>
      </p:sp>
    </p:spTree>
    <p:extLst>
      <p:ext uri="{BB962C8B-B14F-4D97-AF65-F5344CB8AC3E}">
        <p14:creationId xmlns:p14="http://schemas.microsoft.com/office/powerpoint/2010/main" val="2787224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continued</a:t>
            </a:r>
          </a:p>
        </p:txBody>
      </p:sp>
      <p:sp>
        <p:nvSpPr>
          <p:cNvPr id="4" name="Footer Placeholder 3"/>
          <p:cNvSpPr>
            <a:spLocks noGrp="1"/>
          </p:cNvSpPr>
          <p:nvPr>
            <p:ph type="ftr" sz="quarter" idx="10"/>
          </p:nvPr>
        </p:nvSpPr>
        <p:spPr/>
        <p:txBody>
          <a:bodyPr/>
          <a:lstStyle/>
          <a:p>
            <a:r>
              <a:rPr lang="en-US"/>
              <a:t>Reconsideration, Adjustment and Void Workshop</a:t>
            </a:r>
            <a:endParaRPr lang="en-US" dirty="0"/>
          </a:p>
        </p:txBody>
      </p:sp>
      <p:sp>
        <p:nvSpPr>
          <p:cNvPr id="5" name="Slide Number Placeholder 4"/>
          <p:cNvSpPr>
            <a:spLocks noGrp="1"/>
          </p:cNvSpPr>
          <p:nvPr>
            <p:ph type="sldNum" sz="quarter" idx="11"/>
          </p:nvPr>
        </p:nvSpPr>
        <p:spPr/>
        <p:txBody>
          <a:bodyPr/>
          <a:lstStyle/>
          <a:p>
            <a:fld id="{42DE46E6-3AB7-484F-9FBF-FD47303B7739}" type="slidenum">
              <a:rPr lang="en-US" smtClean="0"/>
              <a:t>14</a:t>
            </a:fld>
            <a:endParaRPr lang="en-US" dirty="0"/>
          </a:p>
        </p:txBody>
      </p:sp>
    </p:spTree>
    <p:extLst>
      <p:ext uri="{BB962C8B-B14F-4D97-AF65-F5344CB8AC3E}">
        <p14:creationId xmlns:p14="http://schemas.microsoft.com/office/powerpoint/2010/main" val="3553790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continued</a:t>
            </a:r>
          </a:p>
        </p:txBody>
      </p:sp>
      <p:sp>
        <p:nvSpPr>
          <p:cNvPr id="4" name="Footer Placeholder 3"/>
          <p:cNvSpPr>
            <a:spLocks noGrp="1"/>
          </p:cNvSpPr>
          <p:nvPr>
            <p:ph type="ftr" sz="quarter" idx="10"/>
          </p:nvPr>
        </p:nvSpPr>
        <p:spPr/>
        <p:txBody>
          <a:bodyPr/>
          <a:lstStyle/>
          <a:p>
            <a:r>
              <a:rPr lang="en-US"/>
              <a:t>Reconsideration, Adjustment and Void Workshop</a:t>
            </a:r>
            <a:endParaRPr lang="en-US" dirty="0"/>
          </a:p>
        </p:txBody>
      </p:sp>
      <p:sp>
        <p:nvSpPr>
          <p:cNvPr id="5" name="Slide Number Placeholder 4"/>
          <p:cNvSpPr>
            <a:spLocks noGrp="1"/>
          </p:cNvSpPr>
          <p:nvPr>
            <p:ph type="sldNum" sz="quarter" idx="11"/>
          </p:nvPr>
        </p:nvSpPr>
        <p:spPr/>
        <p:txBody>
          <a:bodyPr/>
          <a:lstStyle/>
          <a:p>
            <a:fld id="{42DE46E6-3AB7-484F-9FBF-FD47303B7739}" type="slidenum">
              <a:rPr lang="en-US" smtClean="0"/>
              <a:t>15</a:t>
            </a:fld>
            <a:endParaRPr lang="en-US" dirty="0"/>
          </a:p>
        </p:txBody>
      </p:sp>
    </p:spTree>
    <p:extLst>
      <p:ext uri="{BB962C8B-B14F-4D97-AF65-F5344CB8AC3E}">
        <p14:creationId xmlns:p14="http://schemas.microsoft.com/office/powerpoint/2010/main" val="4140344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continued</a:t>
            </a:r>
          </a:p>
        </p:txBody>
      </p:sp>
      <p:sp>
        <p:nvSpPr>
          <p:cNvPr id="4" name="Footer Placeholder 3"/>
          <p:cNvSpPr>
            <a:spLocks noGrp="1"/>
          </p:cNvSpPr>
          <p:nvPr>
            <p:ph type="ftr" sz="quarter" idx="10"/>
          </p:nvPr>
        </p:nvSpPr>
        <p:spPr/>
        <p:txBody>
          <a:bodyPr/>
          <a:lstStyle/>
          <a:p>
            <a:r>
              <a:rPr lang="en-US"/>
              <a:t>Reconsideration, Adjustment and Void Workshop</a:t>
            </a:r>
            <a:endParaRPr lang="en-US" dirty="0"/>
          </a:p>
        </p:txBody>
      </p:sp>
      <p:sp>
        <p:nvSpPr>
          <p:cNvPr id="5" name="Slide Number Placeholder 4"/>
          <p:cNvSpPr>
            <a:spLocks noGrp="1"/>
          </p:cNvSpPr>
          <p:nvPr>
            <p:ph type="sldNum" sz="quarter" idx="11"/>
          </p:nvPr>
        </p:nvSpPr>
        <p:spPr/>
        <p:txBody>
          <a:bodyPr/>
          <a:lstStyle/>
          <a:p>
            <a:fld id="{42DE46E6-3AB7-484F-9FBF-FD47303B7739}" type="slidenum">
              <a:rPr lang="en-US" smtClean="0"/>
              <a:t>16</a:t>
            </a:fld>
            <a:endParaRPr lang="en-US" dirty="0"/>
          </a:p>
        </p:txBody>
      </p:sp>
    </p:spTree>
    <p:extLst>
      <p:ext uri="{BB962C8B-B14F-4D97-AF65-F5344CB8AC3E}">
        <p14:creationId xmlns:p14="http://schemas.microsoft.com/office/powerpoint/2010/main" val="39669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continued</a:t>
            </a:r>
          </a:p>
        </p:txBody>
      </p:sp>
      <p:sp>
        <p:nvSpPr>
          <p:cNvPr id="4" name="Footer Placeholder 3"/>
          <p:cNvSpPr>
            <a:spLocks noGrp="1"/>
          </p:cNvSpPr>
          <p:nvPr>
            <p:ph type="ftr" sz="quarter" idx="10"/>
          </p:nvPr>
        </p:nvSpPr>
        <p:spPr/>
        <p:txBody>
          <a:bodyPr/>
          <a:lstStyle/>
          <a:p>
            <a:r>
              <a:rPr lang="en-US"/>
              <a:t>Reconsideration, Adjustment and Void Workshop</a:t>
            </a:r>
            <a:endParaRPr lang="en-US" dirty="0"/>
          </a:p>
        </p:txBody>
      </p:sp>
      <p:sp>
        <p:nvSpPr>
          <p:cNvPr id="5" name="Slide Number Placeholder 4"/>
          <p:cNvSpPr>
            <a:spLocks noGrp="1"/>
          </p:cNvSpPr>
          <p:nvPr>
            <p:ph type="sldNum" sz="quarter" idx="11"/>
          </p:nvPr>
        </p:nvSpPr>
        <p:spPr/>
        <p:txBody>
          <a:bodyPr/>
          <a:lstStyle/>
          <a:p>
            <a:fld id="{42DE46E6-3AB7-484F-9FBF-FD47303B7739}" type="slidenum">
              <a:rPr lang="en-US" smtClean="0"/>
              <a:t>17</a:t>
            </a:fld>
            <a:endParaRPr lang="en-US" dirty="0"/>
          </a:p>
        </p:txBody>
      </p:sp>
    </p:spTree>
    <p:extLst>
      <p:ext uri="{BB962C8B-B14F-4D97-AF65-F5344CB8AC3E}">
        <p14:creationId xmlns:p14="http://schemas.microsoft.com/office/powerpoint/2010/main" val="4232842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continued</a:t>
            </a:r>
          </a:p>
        </p:txBody>
      </p:sp>
      <p:sp>
        <p:nvSpPr>
          <p:cNvPr id="4" name="Footer Placeholder 3"/>
          <p:cNvSpPr>
            <a:spLocks noGrp="1"/>
          </p:cNvSpPr>
          <p:nvPr>
            <p:ph type="ftr" sz="quarter" idx="10"/>
          </p:nvPr>
        </p:nvSpPr>
        <p:spPr/>
        <p:txBody>
          <a:bodyPr/>
          <a:lstStyle/>
          <a:p>
            <a:r>
              <a:rPr lang="en-US"/>
              <a:t>Reconsideration, Adjustment and Void Workshop</a:t>
            </a:r>
            <a:endParaRPr lang="en-US" dirty="0"/>
          </a:p>
        </p:txBody>
      </p:sp>
      <p:sp>
        <p:nvSpPr>
          <p:cNvPr id="5" name="Slide Number Placeholder 4"/>
          <p:cNvSpPr>
            <a:spLocks noGrp="1"/>
          </p:cNvSpPr>
          <p:nvPr>
            <p:ph type="sldNum" sz="quarter" idx="11"/>
          </p:nvPr>
        </p:nvSpPr>
        <p:spPr/>
        <p:txBody>
          <a:bodyPr/>
          <a:lstStyle/>
          <a:p>
            <a:fld id="{42DE46E6-3AB7-484F-9FBF-FD47303B7739}" type="slidenum">
              <a:rPr lang="en-US" smtClean="0"/>
              <a:t>18</a:t>
            </a:fld>
            <a:endParaRPr lang="en-US" dirty="0"/>
          </a:p>
        </p:txBody>
      </p:sp>
    </p:spTree>
    <p:extLst>
      <p:ext uri="{BB962C8B-B14F-4D97-AF65-F5344CB8AC3E}">
        <p14:creationId xmlns:p14="http://schemas.microsoft.com/office/powerpoint/2010/main" val="3720319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continued</a:t>
            </a:r>
          </a:p>
        </p:txBody>
      </p:sp>
      <p:sp>
        <p:nvSpPr>
          <p:cNvPr id="4" name="Footer Placeholder 3"/>
          <p:cNvSpPr>
            <a:spLocks noGrp="1"/>
          </p:cNvSpPr>
          <p:nvPr>
            <p:ph type="ftr" sz="quarter" idx="10"/>
          </p:nvPr>
        </p:nvSpPr>
        <p:spPr/>
        <p:txBody>
          <a:bodyPr/>
          <a:lstStyle/>
          <a:p>
            <a:r>
              <a:rPr lang="en-US"/>
              <a:t>Reconsideration, Adjustment and Void Workshop</a:t>
            </a:r>
            <a:endParaRPr lang="en-US" dirty="0"/>
          </a:p>
        </p:txBody>
      </p:sp>
      <p:sp>
        <p:nvSpPr>
          <p:cNvPr id="5" name="Slide Number Placeholder 4"/>
          <p:cNvSpPr>
            <a:spLocks noGrp="1"/>
          </p:cNvSpPr>
          <p:nvPr>
            <p:ph type="sldNum" sz="quarter" idx="11"/>
          </p:nvPr>
        </p:nvSpPr>
        <p:spPr/>
        <p:txBody>
          <a:bodyPr/>
          <a:lstStyle/>
          <a:p>
            <a:fld id="{42DE46E6-3AB7-484F-9FBF-FD47303B7739}" type="slidenum">
              <a:rPr lang="en-US" smtClean="0"/>
              <a:t>19</a:t>
            </a:fld>
            <a:endParaRPr lang="en-US" dirty="0"/>
          </a:p>
        </p:txBody>
      </p:sp>
    </p:spTree>
    <p:extLst>
      <p:ext uri="{BB962C8B-B14F-4D97-AF65-F5344CB8AC3E}">
        <p14:creationId xmlns:p14="http://schemas.microsoft.com/office/powerpoint/2010/main" val="570718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continued</a:t>
            </a:r>
          </a:p>
        </p:txBody>
      </p:sp>
      <p:sp>
        <p:nvSpPr>
          <p:cNvPr id="4" name="Footer Placeholder 3"/>
          <p:cNvSpPr>
            <a:spLocks noGrp="1"/>
          </p:cNvSpPr>
          <p:nvPr>
            <p:ph type="ftr" sz="quarter" idx="10"/>
          </p:nvPr>
        </p:nvSpPr>
        <p:spPr/>
        <p:txBody>
          <a:bodyPr/>
          <a:lstStyle/>
          <a:p>
            <a:r>
              <a:rPr lang="en-US"/>
              <a:t>Reconsideration, Adjustment and Void Workshop</a:t>
            </a:r>
            <a:endParaRPr lang="en-US" dirty="0"/>
          </a:p>
        </p:txBody>
      </p:sp>
      <p:sp>
        <p:nvSpPr>
          <p:cNvPr id="5" name="Slide Number Placeholder 4"/>
          <p:cNvSpPr>
            <a:spLocks noGrp="1"/>
          </p:cNvSpPr>
          <p:nvPr>
            <p:ph type="sldNum" sz="quarter" idx="11"/>
          </p:nvPr>
        </p:nvSpPr>
        <p:spPr/>
        <p:txBody>
          <a:bodyPr/>
          <a:lstStyle/>
          <a:p>
            <a:fld id="{42DE46E6-3AB7-484F-9FBF-FD47303B7739}" type="slidenum">
              <a:rPr lang="en-US" smtClean="0"/>
              <a:t>20</a:t>
            </a:fld>
            <a:endParaRPr lang="en-US" dirty="0"/>
          </a:p>
        </p:txBody>
      </p:sp>
    </p:spTree>
    <p:extLst>
      <p:ext uri="{BB962C8B-B14F-4D97-AF65-F5344CB8AC3E}">
        <p14:creationId xmlns:p14="http://schemas.microsoft.com/office/powerpoint/2010/main" val="39573323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Option1">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4630400" cy="8229600"/>
          </a:xfrm>
          <a:prstGeom prst="rect">
            <a:avLst/>
          </a:prstGeom>
          <a:solidFill>
            <a:srgbClr val="AAAFB9"/>
          </a:solidFill>
        </p:spPr>
        <p:txBody>
          <a:bodyPr>
            <a:normAutofit/>
          </a:bodyPr>
          <a:lstStyle>
            <a:lvl1pPr>
              <a:buFontTx/>
              <a:buNone/>
              <a:defRPr sz="1800">
                <a:solidFill>
                  <a:srgbClr val="7F7F7F"/>
                </a:solidFill>
              </a:defRPr>
            </a:lvl1pPr>
          </a:lstStyle>
          <a:p>
            <a:r>
              <a:rPr lang="en-US" dirty="0"/>
              <a:t>Click icon to add picture</a:t>
            </a:r>
          </a:p>
        </p:txBody>
      </p:sp>
      <p:sp>
        <p:nvSpPr>
          <p:cNvPr id="11" name="Content Placeholder 17"/>
          <p:cNvSpPr>
            <a:spLocks noGrp="1"/>
          </p:cNvSpPr>
          <p:nvPr>
            <p:ph sz="quarter" idx="14" hasCustomPrompt="1"/>
          </p:nvPr>
        </p:nvSpPr>
        <p:spPr>
          <a:xfrm>
            <a:off x="528319" y="5194300"/>
            <a:ext cx="6484797" cy="723900"/>
          </a:xfrm>
          <a:prstGeom prst="rect">
            <a:avLst/>
          </a:prstGeom>
        </p:spPr>
        <p:txBody>
          <a:bodyPr anchor="t">
            <a:noAutofit/>
          </a:bodyPr>
          <a:lstStyle>
            <a:lvl1pPr marL="228600" indent="-228600">
              <a:spcBef>
                <a:spcPts val="0"/>
              </a:spcBef>
              <a:spcAft>
                <a:spcPts val="400"/>
              </a:spcAft>
              <a:buFontTx/>
              <a:buNone/>
              <a:defRPr sz="1600" b="1">
                <a:solidFill>
                  <a:srgbClr val="FFFFFE"/>
                </a:solidFill>
              </a:defRPr>
            </a:lvl1pPr>
            <a:lvl2pPr marL="0" indent="0">
              <a:spcBef>
                <a:spcPts val="0"/>
              </a:spcBef>
              <a:spcAft>
                <a:spcPts val="400"/>
              </a:spcAft>
              <a:buFontTx/>
              <a:buNone/>
              <a:defRPr sz="1600" b="1">
                <a:solidFill>
                  <a:schemeClr val="bg1"/>
                </a:solidFill>
              </a:defRPr>
            </a:lvl2pPr>
            <a:lvl3pPr marL="749300" indent="-228600">
              <a:spcBef>
                <a:spcPts val="0"/>
              </a:spcBef>
              <a:spcAft>
                <a:spcPts val="600"/>
              </a:spcAft>
              <a:buFontTx/>
              <a:buNone/>
              <a:defRPr sz="2200"/>
            </a:lvl3pPr>
            <a:lvl4pPr marL="1028700" indent="-279400">
              <a:spcBef>
                <a:spcPts val="0"/>
              </a:spcBef>
              <a:spcAft>
                <a:spcPts val="600"/>
              </a:spcAft>
              <a:buFontTx/>
              <a:buNone/>
              <a:defRPr sz="2200"/>
            </a:lvl4pPr>
            <a:lvl5pPr marL="1257300" indent="-228600">
              <a:spcBef>
                <a:spcPts val="0"/>
              </a:spcBef>
              <a:spcAft>
                <a:spcPts val="600"/>
              </a:spcAft>
              <a:buFontTx/>
              <a:buNone/>
              <a:defRPr sz="2200"/>
            </a:lvl5pPr>
          </a:lstStyle>
          <a:p>
            <a:pPr lvl="0"/>
            <a:r>
              <a:rPr lang="en-US" dirty="0"/>
              <a:t>Click to edit master text styles</a:t>
            </a:r>
          </a:p>
        </p:txBody>
      </p:sp>
      <p:sp>
        <p:nvSpPr>
          <p:cNvPr id="12" name="Title 11"/>
          <p:cNvSpPr>
            <a:spLocks noGrp="1"/>
          </p:cNvSpPr>
          <p:nvPr>
            <p:ph type="title" hasCustomPrompt="1"/>
          </p:nvPr>
        </p:nvSpPr>
        <p:spPr>
          <a:xfrm>
            <a:off x="495300" y="2857500"/>
            <a:ext cx="6946900" cy="1371600"/>
          </a:xfrm>
          <a:prstGeom prst="rect">
            <a:avLst/>
          </a:prstGeom>
        </p:spPr>
        <p:txBody>
          <a:bodyPr anchor="b">
            <a:noAutofit/>
          </a:bodyPr>
          <a:lstStyle>
            <a:lvl1pPr algn="l">
              <a:lnSpc>
                <a:spcPts val="5440"/>
              </a:lnSpc>
              <a:defRPr sz="5400">
                <a:solidFill>
                  <a:srgbClr val="FFFFFF"/>
                </a:solidFill>
              </a:defRPr>
            </a:lvl1pPr>
          </a:lstStyle>
          <a:p>
            <a:r>
              <a:rPr lang="en-US" dirty="0"/>
              <a:t>Click to edit master title style</a:t>
            </a:r>
          </a:p>
        </p:txBody>
      </p:sp>
      <p:sp>
        <p:nvSpPr>
          <p:cNvPr id="14" name="Subtitle 2"/>
          <p:cNvSpPr>
            <a:spLocks noGrp="1"/>
          </p:cNvSpPr>
          <p:nvPr>
            <p:ph type="subTitle" idx="1" hasCustomPrompt="1"/>
          </p:nvPr>
        </p:nvSpPr>
        <p:spPr>
          <a:xfrm>
            <a:off x="508000" y="4277360"/>
            <a:ext cx="6946900" cy="695960"/>
          </a:xfrm>
          <a:prstGeom prst="rect">
            <a:avLst/>
          </a:prstGeom>
        </p:spPr>
        <p:txBody>
          <a:bodyPr>
            <a:noAutofit/>
          </a:bodyPr>
          <a:lstStyle>
            <a:lvl1pPr marL="0" indent="0" algn="l">
              <a:buNone/>
              <a:defRPr sz="2600">
                <a:solidFill>
                  <a:srgbClr val="FFFFFF"/>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pic>
        <p:nvPicPr>
          <p:cNvPr id="6" name="Picture 5" descr="conduent_logo.eps"/>
          <p:cNvPicPr>
            <a:picLocks noChangeAspect="1"/>
          </p:cNvPicPr>
          <p:nvPr userDrawn="1"/>
        </p:nvPicPr>
        <p:blipFill>
          <a:blip r:embed="rId2"/>
          <a:stretch>
            <a:fillRect/>
          </a:stretch>
        </p:blipFill>
        <p:spPr>
          <a:xfrm>
            <a:off x="11809184" y="382115"/>
            <a:ext cx="2227872" cy="574648"/>
          </a:xfrm>
          <a:prstGeom prst="rect">
            <a:avLst/>
          </a:prstGeom>
        </p:spPr>
      </p:pic>
      <p:sp>
        <p:nvSpPr>
          <p:cNvPr id="8" name="Freeform 7"/>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_PhotoLeft">
    <p:spTree>
      <p:nvGrpSpPr>
        <p:cNvPr id="1" name=""/>
        <p:cNvGrpSpPr/>
        <p:nvPr/>
      </p:nvGrpSpPr>
      <p:grpSpPr>
        <a:xfrm>
          <a:off x="0" y="0"/>
          <a:ext cx="0" cy="0"/>
          <a:chOff x="0" y="0"/>
          <a:chExt cx="0" cy="0"/>
        </a:xfrm>
      </p:grpSpPr>
      <p:sp>
        <p:nvSpPr>
          <p:cNvPr id="9" name="Rectangle 8"/>
          <p:cNvSpPr/>
          <p:nvPr userDrawn="1"/>
        </p:nvSpPr>
        <p:spPr>
          <a:xfrm>
            <a:off x="6731000" y="0"/>
            <a:ext cx="7899400" cy="8229600"/>
          </a:xfrm>
          <a:prstGeom prst="rect">
            <a:avLst/>
          </a:prstGeom>
          <a:solidFill>
            <a:srgbClr val="2845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lvl1pPr>
              <a:defRPr>
                <a:solidFill>
                  <a:srgbClr val="AAAFB9"/>
                </a:solidFill>
              </a:defRPr>
            </a:lvl1pPr>
          </a:lstStyle>
          <a:p>
            <a:fld id="{2A00183E-6D75-4477-834F-1BAB49826F75}" type="datetime4">
              <a:rPr lang="en-US" smtClean="0"/>
              <a:t>August 20, 2024</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Adjustment, Void, and Claim Rebill Online Entry Workshop</a:t>
            </a:r>
          </a:p>
        </p:txBody>
      </p:sp>
      <p:sp>
        <p:nvSpPr>
          <p:cNvPr id="4" name="Slide Number Placeholder 3"/>
          <p:cNvSpPr>
            <a:spLocks noGrp="1"/>
          </p:cNvSpPr>
          <p:nvPr>
            <p:ph type="sldNum" sz="quarter" idx="12"/>
          </p:nvPr>
        </p:nvSpPr>
        <p:spPr/>
        <p:txBody>
          <a:bodyPr/>
          <a:lstStyle>
            <a:lvl1pPr>
              <a:defRPr>
                <a:solidFill>
                  <a:srgbClr val="FFFFFF"/>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656785"/>
            <a:ext cx="5745162" cy="1371600"/>
          </a:xfrm>
          <a:prstGeom prst="rect">
            <a:avLst/>
          </a:prstGeom>
        </p:spPr>
        <p:txBody>
          <a:bodyPr anchor="b">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23558" y="3231380"/>
            <a:ext cx="5737542" cy="2926079"/>
          </a:xfrm>
          <a:prstGeom prst="rect">
            <a:avLst/>
          </a:prstGeom>
        </p:spPr>
        <p:txBody>
          <a:bodyPr>
            <a:noAutofit/>
          </a:bodyPr>
          <a:lstStyle>
            <a:lvl1pPr marL="228600" indent="-228600">
              <a:spcBef>
                <a:spcPts val="0"/>
              </a:spcBef>
              <a:spcAft>
                <a:spcPts val="600"/>
              </a:spcAft>
              <a:defRPr sz="2200">
                <a:solidFill>
                  <a:srgbClr val="141313"/>
                </a:solidFill>
              </a:defRPr>
            </a:lvl1pPr>
            <a:lvl2pPr marL="520700" indent="-292100">
              <a:spcBef>
                <a:spcPts val="0"/>
              </a:spcBef>
              <a:spcAft>
                <a:spcPts val="600"/>
              </a:spcAft>
              <a:defRPr sz="2200">
                <a:solidFill>
                  <a:srgbClr val="141313"/>
                </a:solidFill>
              </a:defRPr>
            </a:lvl2pPr>
            <a:lvl3pPr marL="749300" indent="-228600">
              <a:spcBef>
                <a:spcPts val="0"/>
              </a:spcBef>
              <a:spcAft>
                <a:spcPts val="600"/>
              </a:spcAft>
              <a:defRPr sz="2200">
                <a:solidFill>
                  <a:srgbClr val="141313"/>
                </a:solidFill>
              </a:defRPr>
            </a:lvl3pPr>
            <a:lvl4pPr marL="1028700" indent="-279400">
              <a:spcBef>
                <a:spcPts val="0"/>
              </a:spcBef>
              <a:spcAft>
                <a:spcPts val="600"/>
              </a:spcAft>
              <a:defRPr sz="2200">
                <a:solidFill>
                  <a:srgbClr val="141313"/>
                </a:solidFill>
              </a:defRPr>
            </a:lvl4pPr>
            <a:lvl5pPr marL="1257300" indent="-228600">
              <a:spcBef>
                <a:spcPts val="0"/>
              </a:spcBef>
              <a:spcAft>
                <a:spcPts val="600"/>
              </a:spcAft>
              <a:defRPr sz="2200">
                <a:solidFill>
                  <a:srgbClr val="14131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ubtitle 2"/>
          <p:cNvSpPr>
            <a:spLocks noGrp="1"/>
          </p:cNvSpPr>
          <p:nvPr>
            <p:ph type="subTitle" idx="1" hasCustomPrompt="1"/>
          </p:nvPr>
        </p:nvSpPr>
        <p:spPr>
          <a:xfrm>
            <a:off x="515938" y="2799580"/>
            <a:ext cx="5732462" cy="508000"/>
          </a:xfrm>
          <a:prstGeom prst="rect">
            <a:avLst/>
          </a:prstGeom>
        </p:spPr>
        <p:txBody>
          <a:bodyPr>
            <a:noAutofit/>
          </a:bodyPr>
          <a:lstStyle>
            <a:lvl1pPr marL="0" indent="0" algn="l">
              <a:buNone/>
              <a:defRPr sz="2200" b="0">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pic>
        <p:nvPicPr>
          <p:cNvPr id="14" name="Picture 13" descr="conduent_logo.eps"/>
          <p:cNvPicPr>
            <a:picLocks noChangeAspect="1"/>
          </p:cNvPicPr>
          <p:nvPr userDrawn="1"/>
        </p:nvPicPr>
        <p:blipFill>
          <a:blip r:embed="rId2"/>
          <a:stretch>
            <a:fillRect/>
          </a:stretch>
        </p:blipFill>
        <p:spPr>
          <a:xfrm>
            <a:off x="12533984" y="470214"/>
            <a:ext cx="1529109" cy="394414"/>
          </a:xfrm>
          <a:prstGeom prst="rect">
            <a:avLst/>
          </a:prstGeom>
        </p:spPr>
      </p:pic>
      <p:sp>
        <p:nvSpPr>
          <p:cNvPr id="15" name="Freeform 14"/>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fld id="{32FC9E4D-1887-4F77-9374-7D83EA3941A4}" type="datetime4">
              <a:rPr lang="en-US" smtClean="0"/>
              <a:t>August 20, 2024</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Adjustment, Void, and Claim Rebill Online Entry Workshop</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656785"/>
            <a:ext cx="5745162" cy="1371600"/>
          </a:xfrm>
          <a:prstGeom prst="rect">
            <a:avLst/>
          </a:prstGeom>
        </p:spPr>
        <p:txBody>
          <a:bodyPr anchor="b">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23558" y="3231380"/>
            <a:ext cx="5737542" cy="2926079"/>
          </a:xfrm>
          <a:prstGeom prst="rect">
            <a:avLst/>
          </a:prstGeom>
        </p:spPr>
        <p:txBody>
          <a:bodyPr>
            <a:noAutofit/>
          </a:bodyPr>
          <a:lstStyle>
            <a:lvl1pPr marL="228600" indent="-228600">
              <a:spcBef>
                <a:spcPts val="0"/>
              </a:spcBef>
              <a:spcAft>
                <a:spcPts val="600"/>
              </a:spcAft>
              <a:defRPr sz="2200">
                <a:solidFill>
                  <a:srgbClr val="141313"/>
                </a:solidFill>
              </a:defRPr>
            </a:lvl1pPr>
            <a:lvl2pPr marL="520700" indent="-292100">
              <a:spcBef>
                <a:spcPts val="0"/>
              </a:spcBef>
              <a:spcAft>
                <a:spcPts val="600"/>
              </a:spcAft>
              <a:defRPr sz="2200">
                <a:solidFill>
                  <a:srgbClr val="141313"/>
                </a:solidFill>
              </a:defRPr>
            </a:lvl2pPr>
            <a:lvl3pPr marL="749300" indent="-228600">
              <a:spcBef>
                <a:spcPts val="0"/>
              </a:spcBef>
              <a:spcAft>
                <a:spcPts val="600"/>
              </a:spcAft>
              <a:defRPr sz="2200">
                <a:solidFill>
                  <a:srgbClr val="141313"/>
                </a:solidFill>
              </a:defRPr>
            </a:lvl3pPr>
            <a:lvl4pPr marL="1028700" indent="-279400">
              <a:spcBef>
                <a:spcPts val="0"/>
              </a:spcBef>
              <a:spcAft>
                <a:spcPts val="600"/>
              </a:spcAft>
              <a:defRPr sz="2200">
                <a:solidFill>
                  <a:srgbClr val="141313"/>
                </a:solidFill>
              </a:defRPr>
            </a:lvl4pPr>
            <a:lvl5pPr marL="1257300" indent="-228600">
              <a:spcBef>
                <a:spcPts val="0"/>
              </a:spcBef>
              <a:spcAft>
                <a:spcPts val="600"/>
              </a:spcAft>
              <a:defRPr sz="2200">
                <a:solidFill>
                  <a:srgbClr val="14131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ubtitle 2"/>
          <p:cNvSpPr>
            <a:spLocks noGrp="1"/>
          </p:cNvSpPr>
          <p:nvPr>
            <p:ph type="subTitle" idx="1" hasCustomPrompt="1"/>
          </p:nvPr>
        </p:nvSpPr>
        <p:spPr>
          <a:xfrm>
            <a:off x="515938" y="2799580"/>
            <a:ext cx="5732462" cy="508000"/>
          </a:xfrm>
          <a:prstGeom prst="rect">
            <a:avLst/>
          </a:prstGeom>
        </p:spPr>
        <p:txBody>
          <a:bodyPr>
            <a:noAutofit/>
          </a:bodyPr>
          <a:lstStyle>
            <a:lvl1pPr marL="0" indent="0" algn="l">
              <a:buNone/>
              <a:defRPr sz="2200" b="0">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fld id="{8EC1D1A5-63C2-4869-95CB-41DAEA56F5C2}" type="datetime4">
              <a:rPr lang="en-US" smtClean="0"/>
              <a:t>August 20, 2024</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Adjustment, Void, and Claim Rebill Online Entry Workshop</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545660"/>
            <a:ext cx="12063365" cy="1584764"/>
          </a:xfrm>
          <a:prstGeom prst="rect">
            <a:avLst/>
          </a:prstGeom>
        </p:spPr>
        <p:txBody>
          <a:bodyPr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58" y="3074740"/>
            <a:ext cx="3319780" cy="3230879"/>
          </a:xfrm>
          <a:prstGeom prst="rect">
            <a:avLst/>
          </a:prstGeom>
        </p:spPr>
        <p:txBody>
          <a:bodyPr>
            <a:noAutofit/>
          </a:bodyPr>
          <a:lstStyle>
            <a:lvl1pPr marL="0" indent="0">
              <a:spcBef>
                <a:spcPts val="0"/>
              </a:spcBef>
              <a:spcAft>
                <a:spcPts val="600"/>
              </a:spcAft>
              <a:buFontTx/>
              <a:buNone/>
              <a:defRPr sz="2200">
                <a:solidFill>
                  <a:srgbClr val="141313"/>
                </a:solidFill>
              </a:defRPr>
            </a:lvl1pPr>
            <a:lvl2pPr marL="520700" indent="-292100">
              <a:spcBef>
                <a:spcPts val="0"/>
              </a:spcBef>
              <a:spcAft>
                <a:spcPts val="600"/>
              </a:spcAft>
              <a:buFontTx/>
              <a:buNone/>
              <a:defRPr sz="2200">
                <a:solidFill>
                  <a:srgbClr val="141313"/>
                </a:solidFill>
              </a:defRPr>
            </a:lvl2pPr>
            <a:lvl3pPr marL="749300" indent="-228600">
              <a:spcBef>
                <a:spcPts val="0"/>
              </a:spcBef>
              <a:spcAft>
                <a:spcPts val="600"/>
              </a:spcAft>
              <a:buFontTx/>
              <a:buNone/>
              <a:defRPr sz="2200">
                <a:solidFill>
                  <a:srgbClr val="141313"/>
                </a:solidFill>
              </a:defRPr>
            </a:lvl3pPr>
            <a:lvl4pPr marL="1028700" indent="-279400">
              <a:spcBef>
                <a:spcPts val="0"/>
              </a:spcBef>
              <a:spcAft>
                <a:spcPts val="600"/>
              </a:spcAft>
              <a:buFontTx/>
              <a:buNone/>
              <a:defRPr sz="2200">
                <a:solidFill>
                  <a:srgbClr val="141313"/>
                </a:solidFill>
              </a:defRPr>
            </a:lvl4pPr>
            <a:lvl5pPr marL="1257300" indent="-228600">
              <a:spcBef>
                <a:spcPts val="0"/>
              </a:spcBef>
              <a:spcAft>
                <a:spcPts val="600"/>
              </a:spcAft>
              <a:buFontTx/>
              <a:buNone/>
              <a:defRPr sz="22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515938" y="2185740"/>
            <a:ext cx="3314700" cy="889000"/>
          </a:xfrm>
          <a:prstGeom prst="rect">
            <a:avLst/>
          </a:prstGeom>
        </p:spPr>
        <p:txBody>
          <a:bodyPr>
            <a:noAutofit/>
          </a:bodyPr>
          <a:lstStyle>
            <a:lvl1pPr marL="0" indent="0" algn="l">
              <a:buNone/>
              <a:defRPr sz="2200" b="1">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a:off x="604838" y="2132012"/>
            <a:ext cx="3187700"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4008438" y="2130424"/>
            <a:ext cx="10045700"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3932238" y="2185740"/>
            <a:ext cx="10121900" cy="660400"/>
          </a:xfrm>
          <a:prstGeom prst="rect">
            <a:avLst/>
          </a:prstGeom>
        </p:spPr>
        <p:txBody>
          <a:bodyPr vert="horz"/>
          <a:lstStyle>
            <a:lvl1pPr marL="0" indent="0">
              <a:buFontTx/>
              <a:buNone/>
              <a:defRPr sz="2200" b="1">
                <a:solidFill>
                  <a:srgbClr val="141313"/>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fld id="{A58B7C37-741F-4800-AF13-D1DA9FD9CBE2}" type="datetime4">
              <a:rPr lang="en-US" smtClean="0"/>
              <a:t>August 20, 2024</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Adjustment, Void, and Claim Rebill Online Entry Workshop</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503238" y="548065"/>
            <a:ext cx="12064924" cy="1574800"/>
          </a:xfrm>
          <a:prstGeom prst="rect">
            <a:avLst/>
          </a:prstGeom>
        </p:spPr>
        <p:txBody>
          <a:bodyPr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58" y="2185981"/>
            <a:ext cx="3095942" cy="927100"/>
          </a:xfrm>
          <a:prstGeom prst="rect">
            <a:avLst/>
          </a:prstGeom>
        </p:spPr>
        <p:txBody>
          <a:bodyPr>
            <a:noAutofit/>
          </a:bodyPr>
          <a:lstStyle>
            <a:lvl1pPr marL="0" indent="0">
              <a:spcBef>
                <a:spcPts val="0"/>
              </a:spcBef>
              <a:spcAft>
                <a:spcPts val="600"/>
              </a:spcAft>
              <a:buFontTx/>
              <a:buNone/>
              <a:defRPr sz="2200" b="1">
                <a:solidFill>
                  <a:srgbClr val="141313"/>
                </a:solidFill>
              </a:defRPr>
            </a:lvl1pPr>
            <a:lvl2pPr marL="520700" indent="-292100">
              <a:spcBef>
                <a:spcPts val="0"/>
              </a:spcBef>
              <a:spcAft>
                <a:spcPts val="600"/>
              </a:spcAft>
              <a:buFontTx/>
              <a:buNone/>
              <a:defRPr sz="2200">
                <a:solidFill>
                  <a:srgbClr val="141313"/>
                </a:solidFill>
              </a:defRPr>
            </a:lvl2pPr>
            <a:lvl3pPr marL="749300" indent="-228600">
              <a:spcBef>
                <a:spcPts val="0"/>
              </a:spcBef>
              <a:spcAft>
                <a:spcPts val="600"/>
              </a:spcAft>
              <a:buFontTx/>
              <a:buNone/>
              <a:defRPr sz="2200">
                <a:solidFill>
                  <a:srgbClr val="141313"/>
                </a:solidFill>
              </a:defRPr>
            </a:lvl3pPr>
            <a:lvl4pPr marL="1028700" indent="-279400">
              <a:spcBef>
                <a:spcPts val="0"/>
              </a:spcBef>
              <a:spcAft>
                <a:spcPts val="600"/>
              </a:spcAft>
              <a:buFontTx/>
              <a:buNone/>
              <a:defRPr sz="2200">
                <a:solidFill>
                  <a:srgbClr val="141313"/>
                </a:solidFill>
              </a:defRPr>
            </a:lvl4pPr>
            <a:lvl5pPr marL="1257300" indent="-228600">
              <a:spcBef>
                <a:spcPts val="0"/>
              </a:spcBef>
              <a:spcAft>
                <a:spcPts val="600"/>
              </a:spcAft>
              <a:buFontTx/>
              <a:buNone/>
              <a:defRPr sz="2200">
                <a:solidFill>
                  <a:srgbClr val="141313"/>
                </a:solidFill>
              </a:defRPr>
            </a:lvl5pPr>
          </a:lstStyle>
          <a:p>
            <a:pPr lvl="0"/>
            <a:r>
              <a:rPr lang="en-US" dirty="0"/>
              <a:t>Click to edit master text styles</a:t>
            </a:r>
          </a:p>
        </p:txBody>
      </p:sp>
      <p:sp>
        <p:nvSpPr>
          <p:cNvPr id="15" name="Freeform 14"/>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a:off x="604838" y="2135152"/>
            <a:ext cx="3187700"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4008438" y="2133564"/>
            <a:ext cx="10045700" cy="3176"/>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3932238" y="2185980"/>
            <a:ext cx="10121900" cy="660400"/>
          </a:xfrm>
          <a:prstGeom prst="rect">
            <a:avLst/>
          </a:prstGeom>
        </p:spPr>
        <p:txBody>
          <a:bodyPr vert="horz"/>
          <a:lstStyle>
            <a:lvl1pPr marL="0" indent="0">
              <a:buFontTx/>
              <a:buNone/>
              <a:defRPr sz="2200" b="1">
                <a:solidFill>
                  <a:srgbClr val="141313"/>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a:t>Click to edit master text styles</a:t>
            </a:r>
          </a:p>
        </p:txBody>
      </p:sp>
      <p:sp>
        <p:nvSpPr>
          <p:cNvPr id="19" name="Text Placeholder 18"/>
          <p:cNvSpPr>
            <a:spLocks noGrp="1"/>
          </p:cNvSpPr>
          <p:nvPr>
            <p:ph type="body" sz="quarter" idx="15" hasCustomPrompt="1"/>
          </p:nvPr>
        </p:nvSpPr>
        <p:spPr>
          <a:xfrm>
            <a:off x="593697" y="3113080"/>
            <a:ext cx="3200400" cy="1066800"/>
          </a:xfrm>
          <a:prstGeom prst="rect">
            <a:avLst/>
          </a:prstGeom>
          <a:solidFill>
            <a:srgbClr val="284563"/>
          </a:solidFill>
          <a:ln>
            <a:noFill/>
          </a:ln>
        </p:spPr>
        <p:txBody>
          <a:bodyPr vert="horz" tIns="91440"/>
          <a:lstStyle>
            <a:lvl1pPr marL="114300" indent="0">
              <a:buFontTx/>
              <a:buNone/>
              <a:defRPr sz="2000">
                <a:solidFill>
                  <a:srgbClr val="FFFFFE"/>
                </a:solidFill>
              </a:defRPr>
            </a:lvl1pPr>
            <a:lvl2pPr>
              <a:buFontTx/>
              <a:buNone/>
              <a:defRPr sz="1800">
                <a:solidFill>
                  <a:srgbClr val="FFFFFE"/>
                </a:solidFill>
              </a:defRPr>
            </a:lvl2pPr>
            <a:lvl3pPr>
              <a:buFontTx/>
              <a:buNone/>
              <a:defRPr sz="1800">
                <a:solidFill>
                  <a:srgbClr val="FFFFFE"/>
                </a:solidFill>
              </a:defRPr>
            </a:lvl3pPr>
            <a:lvl4pPr>
              <a:buFontTx/>
              <a:buNone/>
              <a:defRPr sz="1800">
                <a:solidFill>
                  <a:srgbClr val="FFFFFE"/>
                </a:solidFill>
              </a:defRPr>
            </a:lvl4pPr>
            <a:lvl5pPr>
              <a:buFontTx/>
              <a:buNone/>
              <a:defRPr sz="1800">
                <a:solidFill>
                  <a:srgbClr val="FFFFFE"/>
                </a:solidFill>
              </a:defRPr>
            </a:lvl5pPr>
          </a:lstStyle>
          <a:p>
            <a:pPr lvl="0"/>
            <a:r>
              <a:rPr lang="en-US" dirty="0"/>
              <a:t>Click to edit master text styles</a:t>
            </a:r>
          </a:p>
        </p:txBody>
      </p:sp>
      <p:sp>
        <p:nvSpPr>
          <p:cNvPr id="22" name="Text Placeholder 21"/>
          <p:cNvSpPr>
            <a:spLocks noGrp="1"/>
          </p:cNvSpPr>
          <p:nvPr>
            <p:ph type="body" sz="quarter" idx="16" hasCustomPrompt="1"/>
          </p:nvPr>
        </p:nvSpPr>
        <p:spPr>
          <a:xfrm>
            <a:off x="3932238" y="3113080"/>
            <a:ext cx="10121900" cy="1066800"/>
          </a:xfrm>
          <a:prstGeom prst="rect">
            <a:avLst/>
          </a:prstGeom>
        </p:spPr>
        <p:txBody>
          <a:bodyPr vert="horz"/>
          <a:lstStyle>
            <a:lvl1pPr marL="177800" indent="-177800">
              <a:defRPr sz="2000">
                <a:solidFill>
                  <a:srgbClr val="141313"/>
                </a:solidFill>
              </a:defRPr>
            </a:lvl1pPr>
            <a:lvl2pPr>
              <a:defRPr sz="2000">
                <a:solidFill>
                  <a:srgbClr val="141313"/>
                </a:solidFill>
              </a:defRPr>
            </a:lvl2pPr>
            <a:lvl3pPr>
              <a:defRPr sz="2000">
                <a:solidFill>
                  <a:srgbClr val="141313"/>
                </a:solidFill>
              </a:defRPr>
            </a:lvl3pPr>
            <a:lvl4pPr>
              <a:defRPr sz="2000">
                <a:solidFill>
                  <a:srgbClr val="141313"/>
                </a:solidFill>
              </a:defRPr>
            </a:lvl4pPr>
            <a:lvl5pPr>
              <a:defRPr sz="2000">
                <a:solidFill>
                  <a:srgbClr val="141313"/>
                </a:solidFill>
              </a:defRPr>
            </a:lvl5pPr>
          </a:lstStyle>
          <a:p>
            <a:pPr lvl="0"/>
            <a:r>
              <a:rPr lang="en-US" dirty="0"/>
              <a:t>Click to edit master text styles</a:t>
            </a:r>
          </a:p>
        </p:txBody>
      </p:sp>
      <p:sp>
        <p:nvSpPr>
          <p:cNvPr id="23" name="Text Placeholder 18"/>
          <p:cNvSpPr>
            <a:spLocks noGrp="1"/>
          </p:cNvSpPr>
          <p:nvPr>
            <p:ph type="body" sz="quarter" idx="17" hasCustomPrompt="1"/>
          </p:nvPr>
        </p:nvSpPr>
        <p:spPr>
          <a:xfrm>
            <a:off x="593697" y="4332280"/>
            <a:ext cx="3200400" cy="1066800"/>
          </a:xfrm>
          <a:prstGeom prst="rect">
            <a:avLst/>
          </a:prstGeom>
          <a:solidFill>
            <a:srgbClr val="284563"/>
          </a:solidFill>
          <a:ln>
            <a:noFill/>
          </a:ln>
        </p:spPr>
        <p:txBody>
          <a:bodyPr vert="horz" tIns="91440"/>
          <a:lstStyle>
            <a:lvl1pPr marL="114300" indent="0">
              <a:buFontTx/>
              <a:buNone/>
              <a:defRPr sz="2000">
                <a:solidFill>
                  <a:srgbClr val="FFFFFE"/>
                </a:solidFill>
              </a:defRPr>
            </a:lvl1pPr>
            <a:lvl2pPr>
              <a:buFontTx/>
              <a:buNone/>
              <a:defRPr sz="1800">
                <a:solidFill>
                  <a:srgbClr val="FFFFFE"/>
                </a:solidFill>
              </a:defRPr>
            </a:lvl2pPr>
            <a:lvl3pPr>
              <a:buFontTx/>
              <a:buNone/>
              <a:defRPr sz="1800">
                <a:solidFill>
                  <a:srgbClr val="FFFFFE"/>
                </a:solidFill>
              </a:defRPr>
            </a:lvl3pPr>
            <a:lvl4pPr>
              <a:buFontTx/>
              <a:buNone/>
              <a:defRPr sz="1800">
                <a:solidFill>
                  <a:srgbClr val="FFFFFE"/>
                </a:solidFill>
              </a:defRPr>
            </a:lvl4pPr>
            <a:lvl5pPr>
              <a:buFontTx/>
              <a:buNone/>
              <a:defRPr sz="1800">
                <a:solidFill>
                  <a:srgbClr val="FFFFFE"/>
                </a:solidFill>
              </a:defRPr>
            </a:lvl5pPr>
          </a:lstStyle>
          <a:p>
            <a:pPr lvl="0"/>
            <a:r>
              <a:rPr lang="en-US" dirty="0"/>
              <a:t>Click to edit master text styles</a:t>
            </a:r>
          </a:p>
        </p:txBody>
      </p:sp>
      <p:sp>
        <p:nvSpPr>
          <p:cNvPr id="24" name="Text Placeholder 21"/>
          <p:cNvSpPr>
            <a:spLocks noGrp="1"/>
          </p:cNvSpPr>
          <p:nvPr>
            <p:ph type="body" sz="quarter" idx="18" hasCustomPrompt="1"/>
          </p:nvPr>
        </p:nvSpPr>
        <p:spPr>
          <a:xfrm>
            <a:off x="3944938" y="4332280"/>
            <a:ext cx="10109200" cy="1066800"/>
          </a:xfrm>
          <a:prstGeom prst="rect">
            <a:avLst/>
          </a:prstGeom>
        </p:spPr>
        <p:txBody>
          <a:bodyPr vert="horz"/>
          <a:lstStyle>
            <a:lvl1pPr marL="177800" indent="-177800">
              <a:defRPr sz="2000">
                <a:solidFill>
                  <a:srgbClr val="141313"/>
                </a:solidFill>
              </a:defRPr>
            </a:lvl1pPr>
            <a:lvl2pPr>
              <a:defRPr sz="2000">
                <a:solidFill>
                  <a:srgbClr val="141313"/>
                </a:solidFill>
              </a:defRPr>
            </a:lvl2pPr>
            <a:lvl3pPr>
              <a:defRPr sz="2000">
                <a:solidFill>
                  <a:srgbClr val="141313"/>
                </a:solidFill>
              </a:defRPr>
            </a:lvl3pPr>
            <a:lvl4pPr>
              <a:defRPr sz="2000">
                <a:solidFill>
                  <a:srgbClr val="141313"/>
                </a:solidFill>
              </a:defRPr>
            </a:lvl4pPr>
            <a:lvl5pPr>
              <a:defRPr sz="2000">
                <a:solidFill>
                  <a:srgbClr val="141313"/>
                </a:solidFill>
              </a:defRPr>
            </a:lvl5pPr>
          </a:lstStyle>
          <a:p>
            <a:pPr lvl="0"/>
            <a:r>
              <a:rPr lang="en-US" dirty="0"/>
              <a:t>Click to edit master text styles</a:t>
            </a:r>
          </a:p>
        </p:txBody>
      </p:sp>
      <p:sp>
        <p:nvSpPr>
          <p:cNvPr id="25" name="Text Placeholder 18"/>
          <p:cNvSpPr>
            <a:spLocks noGrp="1"/>
          </p:cNvSpPr>
          <p:nvPr>
            <p:ph type="body" sz="quarter" idx="19" hasCustomPrompt="1"/>
          </p:nvPr>
        </p:nvSpPr>
        <p:spPr>
          <a:xfrm>
            <a:off x="593697" y="5546401"/>
            <a:ext cx="3200400" cy="1066800"/>
          </a:xfrm>
          <a:prstGeom prst="rect">
            <a:avLst/>
          </a:prstGeom>
          <a:solidFill>
            <a:srgbClr val="284563"/>
          </a:solidFill>
          <a:ln>
            <a:noFill/>
          </a:ln>
        </p:spPr>
        <p:txBody>
          <a:bodyPr vert="horz" tIns="91440"/>
          <a:lstStyle>
            <a:lvl1pPr marL="114300" indent="0">
              <a:buFontTx/>
              <a:buNone/>
              <a:defRPr sz="2000">
                <a:solidFill>
                  <a:srgbClr val="FFFFFE"/>
                </a:solidFill>
              </a:defRPr>
            </a:lvl1pPr>
            <a:lvl2pPr>
              <a:buFontTx/>
              <a:buNone/>
              <a:defRPr sz="1800">
                <a:solidFill>
                  <a:srgbClr val="FFFFFE"/>
                </a:solidFill>
              </a:defRPr>
            </a:lvl2pPr>
            <a:lvl3pPr>
              <a:buFontTx/>
              <a:buNone/>
              <a:defRPr sz="1800">
                <a:solidFill>
                  <a:srgbClr val="FFFFFE"/>
                </a:solidFill>
              </a:defRPr>
            </a:lvl3pPr>
            <a:lvl4pPr>
              <a:buFontTx/>
              <a:buNone/>
              <a:defRPr sz="1800">
                <a:solidFill>
                  <a:srgbClr val="FFFFFE"/>
                </a:solidFill>
              </a:defRPr>
            </a:lvl4pPr>
            <a:lvl5pPr>
              <a:buFontTx/>
              <a:buNone/>
              <a:defRPr sz="1800">
                <a:solidFill>
                  <a:srgbClr val="FFFFFE"/>
                </a:solidFill>
              </a:defRPr>
            </a:lvl5pPr>
          </a:lstStyle>
          <a:p>
            <a:pPr lvl="0"/>
            <a:r>
              <a:rPr lang="en-US" dirty="0"/>
              <a:t>Click to edit master text styles</a:t>
            </a:r>
          </a:p>
        </p:txBody>
      </p:sp>
      <p:sp>
        <p:nvSpPr>
          <p:cNvPr id="26" name="Text Placeholder 21"/>
          <p:cNvSpPr>
            <a:spLocks noGrp="1"/>
          </p:cNvSpPr>
          <p:nvPr>
            <p:ph type="body" sz="quarter" idx="20" hasCustomPrompt="1"/>
          </p:nvPr>
        </p:nvSpPr>
        <p:spPr>
          <a:xfrm>
            <a:off x="3944938" y="5546401"/>
            <a:ext cx="10109200" cy="1066800"/>
          </a:xfrm>
          <a:prstGeom prst="rect">
            <a:avLst/>
          </a:prstGeom>
        </p:spPr>
        <p:txBody>
          <a:bodyPr vert="horz"/>
          <a:lstStyle>
            <a:lvl1pPr marL="177800" indent="-177800">
              <a:defRPr sz="2000">
                <a:solidFill>
                  <a:srgbClr val="141313"/>
                </a:solidFill>
              </a:defRPr>
            </a:lvl1pPr>
            <a:lvl2pPr>
              <a:defRPr sz="2000">
                <a:solidFill>
                  <a:srgbClr val="141313"/>
                </a:solidFill>
              </a:defRPr>
            </a:lvl2pPr>
            <a:lvl3pPr>
              <a:defRPr sz="2000">
                <a:solidFill>
                  <a:srgbClr val="141313"/>
                </a:solidFill>
              </a:defRPr>
            </a:lvl3pPr>
            <a:lvl4pPr>
              <a:defRPr sz="2000">
                <a:solidFill>
                  <a:srgbClr val="141313"/>
                </a:solidFill>
              </a:defRPr>
            </a:lvl4pPr>
            <a:lvl5pPr>
              <a:defRPr sz="2000">
                <a:solidFill>
                  <a:srgbClr val="141313"/>
                </a:solidFill>
              </a:defRPr>
            </a:lvl5pPr>
          </a:lstStyle>
          <a:p>
            <a:pPr lvl="0"/>
            <a:r>
              <a:rPr lang="en-US" dirty="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ontent_PhotoLeft">
    <p:spTree>
      <p:nvGrpSpPr>
        <p:cNvPr id="1" name=""/>
        <p:cNvGrpSpPr/>
        <p:nvPr/>
      </p:nvGrpSpPr>
      <p:grpSpPr>
        <a:xfrm>
          <a:off x="0" y="0"/>
          <a:ext cx="0" cy="0"/>
          <a:chOff x="0" y="0"/>
          <a:chExt cx="0" cy="0"/>
        </a:xfrm>
      </p:grpSpPr>
      <p:sp>
        <p:nvSpPr>
          <p:cNvPr id="14" name="Rectangle 13"/>
          <p:cNvSpPr/>
          <p:nvPr userDrawn="1"/>
        </p:nvSpPr>
        <p:spPr>
          <a:xfrm>
            <a:off x="4008437" y="2130424"/>
            <a:ext cx="10034716" cy="528637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lvl1pPr>
              <a:defRPr>
                <a:solidFill>
                  <a:srgbClr val="AAAFB9"/>
                </a:solidFill>
              </a:defRPr>
            </a:lvl1pPr>
          </a:lstStyle>
          <a:p>
            <a:fld id="{923E7704-E16E-4DBE-A01C-BE95464FBB92}" type="datetime4">
              <a:rPr lang="en-US" smtClean="0"/>
              <a:t>August 20, 2024</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Adjustment, Void, and Claim Rebill Online Entry Workshop</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545660"/>
            <a:ext cx="12018802" cy="1584764"/>
          </a:xfrm>
          <a:prstGeom prst="rect">
            <a:avLst/>
          </a:prstGeom>
        </p:spPr>
        <p:txBody>
          <a:bodyPr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58" y="3084320"/>
            <a:ext cx="3319780" cy="3230879"/>
          </a:xfrm>
          <a:prstGeom prst="rect">
            <a:avLst/>
          </a:prstGeom>
        </p:spPr>
        <p:txBody>
          <a:bodyPr>
            <a:noAutofit/>
          </a:bodyPr>
          <a:lstStyle>
            <a:lvl1pPr marL="0" indent="0">
              <a:spcBef>
                <a:spcPts val="0"/>
              </a:spcBef>
              <a:spcAft>
                <a:spcPts val="600"/>
              </a:spcAft>
              <a:buFontTx/>
              <a:buNone/>
              <a:defRPr sz="2200">
                <a:solidFill>
                  <a:srgbClr val="141313"/>
                </a:solidFill>
              </a:defRPr>
            </a:lvl1pPr>
            <a:lvl2pPr marL="520700" indent="-292100">
              <a:spcBef>
                <a:spcPts val="0"/>
              </a:spcBef>
              <a:spcAft>
                <a:spcPts val="600"/>
              </a:spcAft>
              <a:buFontTx/>
              <a:buNone/>
              <a:defRPr sz="2200">
                <a:solidFill>
                  <a:srgbClr val="141313"/>
                </a:solidFill>
              </a:defRPr>
            </a:lvl2pPr>
            <a:lvl3pPr marL="749300" indent="-228600">
              <a:spcBef>
                <a:spcPts val="0"/>
              </a:spcBef>
              <a:spcAft>
                <a:spcPts val="600"/>
              </a:spcAft>
              <a:buFontTx/>
              <a:buNone/>
              <a:defRPr sz="2200">
                <a:solidFill>
                  <a:srgbClr val="141313"/>
                </a:solidFill>
              </a:defRPr>
            </a:lvl3pPr>
            <a:lvl4pPr marL="1028700" indent="-279400">
              <a:spcBef>
                <a:spcPts val="0"/>
              </a:spcBef>
              <a:spcAft>
                <a:spcPts val="600"/>
              </a:spcAft>
              <a:buFontTx/>
              <a:buNone/>
              <a:defRPr sz="2200">
                <a:solidFill>
                  <a:srgbClr val="141313"/>
                </a:solidFill>
              </a:defRPr>
            </a:lvl4pPr>
            <a:lvl5pPr marL="1257300" indent="-228600">
              <a:spcBef>
                <a:spcPts val="0"/>
              </a:spcBef>
              <a:spcAft>
                <a:spcPts val="600"/>
              </a:spcAft>
              <a:buFontTx/>
              <a:buNone/>
              <a:defRPr sz="22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515938" y="2185740"/>
            <a:ext cx="3314700" cy="889000"/>
          </a:xfrm>
          <a:prstGeom prst="rect">
            <a:avLst/>
          </a:prstGeom>
        </p:spPr>
        <p:txBody>
          <a:bodyPr>
            <a:noAutofit/>
          </a:bodyPr>
          <a:lstStyle>
            <a:lvl1pPr marL="0" indent="0" algn="l">
              <a:buNone/>
              <a:defRPr sz="2200" b="1">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a:off x="604838" y="2132012"/>
            <a:ext cx="3187700"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4110038" y="2185740"/>
            <a:ext cx="8120062" cy="660400"/>
          </a:xfrm>
          <a:prstGeom prst="rect">
            <a:avLst/>
          </a:prstGeom>
        </p:spPr>
        <p:txBody>
          <a:bodyPr vert="horz"/>
          <a:lstStyle>
            <a:lvl1pPr marL="0" indent="0">
              <a:buFontTx/>
              <a:buNone/>
              <a:defRPr sz="2200" b="1">
                <a:solidFill>
                  <a:srgbClr val="FFFFFE"/>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fld id="{D1138FCD-5B85-497E-A29C-7DC20C60D58C}" type="datetime4">
              <a:rPr lang="en-US" smtClean="0"/>
              <a:t>August 20, 2024</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Adjustment, Void, and Claim Rebill Online Entry Workshop</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545660"/>
            <a:ext cx="12041084" cy="1581588"/>
          </a:xfrm>
          <a:prstGeom prst="rect">
            <a:avLst/>
          </a:prstGeom>
        </p:spPr>
        <p:txBody>
          <a:bodyPr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58" y="3074740"/>
            <a:ext cx="4492748" cy="4102100"/>
          </a:xfrm>
          <a:prstGeom prst="rect">
            <a:avLst/>
          </a:prstGeom>
        </p:spPr>
        <p:txBody>
          <a:bodyPr>
            <a:noAutofit/>
          </a:bodyPr>
          <a:lstStyle>
            <a:lvl1pPr marL="0" indent="0">
              <a:spcBef>
                <a:spcPts val="0"/>
              </a:spcBef>
              <a:spcAft>
                <a:spcPts val="600"/>
              </a:spcAft>
              <a:buFontTx/>
              <a:buNone/>
              <a:defRPr sz="2200">
                <a:solidFill>
                  <a:srgbClr val="141313"/>
                </a:solidFill>
              </a:defRPr>
            </a:lvl1pPr>
            <a:lvl2pPr marL="520700" indent="-292100">
              <a:spcBef>
                <a:spcPts val="0"/>
              </a:spcBef>
              <a:spcAft>
                <a:spcPts val="600"/>
              </a:spcAft>
              <a:buFontTx/>
              <a:buNone/>
              <a:defRPr sz="2200">
                <a:solidFill>
                  <a:srgbClr val="141313"/>
                </a:solidFill>
              </a:defRPr>
            </a:lvl2pPr>
            <a:lvl3pPr marL="749300" indent="-228600">
              <a:spcBef>
                <a:spcPts val="0"/>
              </a:spcBef>
              <a:spcAft>
                <a:spcPts val="600"/>
              </a:spcAft>
              <a:buFontTx/>
              <a:buNone/>
              <a:defRPr sz="2200">
                <a:solidFill>
                  <a:srgbClr val="141313"/>
                </a:solidFill>
              </a:defRPr>
            </a:lvl3pPr>
            <a:lvl4pPr marL="1028700" indent="-279400">
              <a:spcBef>
                <a:spcPts val="0"/>
              </a:spcBef>
              <a:spcAft>
                <a:spcPts val="600"/>
              </a:spcAft>
              <a:buFontTx/>
              <a:buNone/>
              <a:defRPr sz="2200">
                <a:solidFill>
                  <a:srgbClr val="141313"/>
                </a:solidFill>
              </a:defRPr>
            </a:lvl4pPr>
            <a:lvl5pPr marL="1257300" indent="-228600">
              <a:spcBef>
                <a:spcPts val="0"/>
              </a:spcBef>
              <a:spcAft>
                <a:spcPts val="600"/>
              </a:spcAft>
              <a:buFontTx/>
              <a:buNone/>
              <a:defRPr sz="22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515938" y="2185740"/>
            <a:ext cx="4487668" cy="889000"/>
          </a:xfrm>
          <a:prstGeom prst="rect">
            <a:avLst/>
          </a:prstGeom>
        </p:spPr>
        <p:txBody>
          <a:bodyPr>
            <a:noAutofit/>
          </a:bodyPr>
          <a:lstStyle>
            <a:lvl1pPr marL="0" indent="0" algn="l">
              <a:buNone/>
              <a:defRPr sz="2200" b="1">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flipV="1">
            <a:off x="604842" y="2130424"/>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5052956" y="2185740"/>
            <a:ext cx="4459032" cy="889000"/>
          </a:xfrm>
          <a:prstGeom prst="rect">
            <a:avLst/>
          </a:prstGeom>
        </p:spPr>
        <p:txBody>
          <a:bodyPr vert="horz"/>
          <a:lstStyle>
            <a:lvl1pPr marL="0" indent="0">
              <a:buFontTx/>
              <a:buNone/>
              <a:defRPr sz="2200" b="1">
                <a:solidFill>
                  <a:srgbClr val="141313"/>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a:t>Click to edit master text styles</a:t>
            </a:r>
          </a:p>
        </p:txBody>
      </p:sp>
      <p:sp>
        <p:nvSpPr>
          <p:cNvPr id="23" name="Text Placeholder 22"/>
          <p:cNvSpPr>
            <a:spLocks noGrp="1"/>
          </p:cNvSpPr>
          <p:nvPr>
            <p:ph type="body" sz="quarter" idx="15" hasCustomPrompt="1"/>
          </p:nvPr>
        </p:nvSpPr>
        <p:spPr>
          <a:xfrm>
            <a:off x="9578834" y="2185740"/>
            <a:ext cx="4475304" cy="889000"/>
          </a:xfrm>
          <a:prstGeom prst="rect">
            <a:avLst/>
          </a:prstGeom>
        </p:spPr>
        <p:txBody>
          <a:bodyPr vert="horz"/>
          <a:lstStyle>
            <a:lvl1pPr marL="0" indent="0">
              <a:buFontTx/>
              <a:buNone/>
              <a:defRPr sz="2200" b="1">
                <a:solidFill>
                  <a:srgbClr val="141313"/>
                </a:solidFill>
              </a:defRPr>
            </a:lvl1pPr>
            <a:lvl2pPr marL="0" indent="0">
              <a:buFontTx/>
              <a:buNone/>
              <a:defRPr sz="2200" b="1">
                <a:solidFill>
                  <a:srgbClr val="141313"/>
                </a:solidFill>
              </a:defRPr>
            </a:lvl2pPr>
            <a:lvl3pPr marL="0" indent="0">
              <a:buFontTx/>
              <a:buNone/>
              <a:defRPr sz="2200" b="1">
                <a:solidFill>
                  <a:srgbClr val="141313"/>
                </a:solidFill>
              </a:defRPr>
            </a:lvl3pPr>
            <a:lvl4pPr marL="0" indent="0">
              <a:buFontTx/>
              <a:buNone/>
              <a:defRPr sz="2200" b="1">
                <a:solidFill>
                  <a:srgbClr val="141313"/>
                </a:solidFill>
              </a:defRPr>
            </a:lvl4pPr>
            <a:lvl5pPr marL="0" indent="0">
              <a:buFontTx/>
              <a:buNone/>
              <a:defRPr sz="2200" b="1">
                <a:solidFill>
                  <a:srgbClr val="141313"/>
                </a:solidFill>
              </a:defRPr>
            </a:lvl5pPr>
          </a:lstStyle>
          <a:p>
            <a:pPr lvl="0"/>
            <a:r>
              <a:rPr lang="en-US" dirty="0"/>
              <a:t>Click to edit master text styles</a:t>
            </a:r>
          </a:p>
        </p:txBody>
      </p:sp>
      <p:sp>
        <p:nvSpPr>
          <p:cNvPr id="27" name="Text Placeholder 26"/>
          <p:cNvSpPr>
            <a:spLocks noGrp="1"/>
          </p:cNvSpPr>
          <p:nvPr>
            <p:ph type="body" sz="quarter" idx="16" hasCustomPrompt="1"/>
          </p:nvPr>
        </p:nvSpPr>
        <p:spPr>
          <a:xfrm>
            <a:off x="5052956" y="3074740"/>
            <a:ext cx="4459032" cy="4102100"/>
          </a:xfrm>
          <a:prstGeom prst="rect">
            <a:avLst/>
          </a:prstGeom>
        </p:spPr>
        <p:txBody>
          <a:bodyPr vert="horz"/>
          <a:lstStyle>
            <a:lvl1pPr marL="0" indent="0">
              <a:buFontTx/>
              <a:buNone/>
              <a:defRPr sz="2200">
                <a:solidFill>
                  <a:srgbClr val="141313"/>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a:t>Click to edit master text styles</a:t>
            </a:r>
          </a:p>
        </p:txBody>
      </p:sp>
      <p:sp>
        <p:nvSpPr>
          <p:cNvPr id="29" name="Text Placeholder 28"/>
          <p:cNvSpPr>
            <a:spLocks noGrp="1"/>
          </p:cNvSpPr>
          <p:nvPr>
            <p:ph type="body" sz="quarter" idx="17" hasCustomPrompt="1"/>
          </p:nvPr>
        </p:nvSpPr>
        <p:spPr>
          <a:xfrm>
            <a:off x="9578832" y="3074740"/>
            <a:ext cx="4475305" cy="4102100"/>
          </a:xfrm>
          <a:prstGeom prst="rect">
            <a:avLst/>
          </a:prstGeom>
        </p:spPr>
        <p:txBody>
          <a:bodyPr vert="horz"/>
          <a:lstStyle>
            <a:lvl1pPr marL="0" indent="0">
              <a:buFontTx/>
              <a:buNone/>
              <a:defRPr sz="2200">
                <a:solidFill>
                  <a:srgbClr val="141313"/>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a:t>Click to edit master text styles</a:t>
            </a:r>
          </a:p>
        </p:txBody>
      </p:sp>
      <p:cxnSp>
        <p:nvCxnSpPr>
          <p:cNvPr id="17" name="Straight Connector 16"/>
          <p:cNvCxnSpPr/>
          <p:nvPr userDrawn="1"/>
        </p:nvCxnSpPr>
        <p:spPr>
          <a:xfrm flipV="1">
            <a:off x="5151324" y="2128836"/>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9693474" y="2127248"/>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fld id="{110E4AE7-E70A-4FC3-8330-E332CFA3EA6C}" type="datetime4">
              <a:rPr lang="en-US" smtClean="0"/>
              <a:t>August 20, 2024</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Adjustment, Void, and Claim Rebill Online Entry Workshop</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545660"/>
            <a:ext cx="12041084" cy="1581588"/>
          </a:xfrm>
          <a:prstGeom prst="rect">
            <a:avLst/>
          </a:prstGeom>
        </p:spPr>
        <p:txBody>
          <a:bodyPr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58" y="3074740"/>
            <a:ext cx="4492748" cy="4102100"/>
          </a:xfrm>
          <a:prstGeom prst="rect">
            <a:avLst/>
          </a:prstGeom>
        </p:spPr>
        <p:txBody>
          <a:bodyPr>
            <a:noAutofit/>
          </a:bodyPr>
          <a:lstStyle>
            <a:lvl1pPr marL="0" indent="0">
              <a:spcBef>
                <a:spcPts val="0"/>
              </a:spcBef>
              <a:spcAft>
                <a:spcPts val="600"/>
              </a:spcAft>
              <a:buFontTx/>
              <a:buNone/>
              <a:defRPr sz="2200">
                <a:solidFill>
                  <a:srgbClr val="141313"/>
                </a:solidFill>
              </a:defRPr>
            </a:lvl1pPr>
            <a:lvl2pPr marL="520700" indent="-292100">
              <a:spcBef>
                <a:spcPts val="0"/>
              </a:spcBef>
              <a:spcAft>
                <a:spcPts val="600"/>
              </a:spcAft>
              <a:buFontTx/>
              <a:buNone/>
              <a:defRPr sz="2200">
                <a:solidFill>
                  <a:srgbClr val="141313"/>
                </a:solidFill>
              </a:defRPr>
            </a:lvl2pPr>
            <a:lvl3pPr marL="749300" indent="-228600">
              <a:spcBef>
                <a:spcPts val="0"/>
              </a:spcBef>
              <a:spcAft>
                <a:spcPts val="600"/>
              </a:spcAft>
              <a:buFontTx/>
              <a:buNone/>
              <a:defRPr sz="2200">
                <a:solidFill>
                  <a:srgbClr val="141313"/>
                </a:solidFill>
              </a:defRPr>
            </a:lvl3pPr>
            <a:lvl4pPr marL="1028700" indent="-279400">
              <a:spcBef>
                <a:spcPts val="0"/>
              </a:spcBef>
              <a:spcAft>
                <a:spcPts val="600"/>
              </a:spcAft>
              <a:buFontTx/>
              <a:buNone/>
              <a:defRPr sz="2200">
                <a:solidFill>
                  <a:srgbClr val="141313"/>
                </a:solidFill>
              </a:defRPr>
            </a:lvl4pPr>
            <a:lvl5pPr marL="1257300" indent="-228600">
              <a:spcBef>
                <a:spcPts val="0"/>
              </a:spcBef>
              <a:spcAft>
                <a:spcPts val="600"/>
              </a:spcAft>
              <a:buFontTx/>
              <a:buNone/>
              <a:defRPr sz="22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515938" y="2185740"/>
            <a:ext cx="4487668" cy="889000"/>
          </a:xfrm>
          <a:prstGeom prst="rect">
            <a:avLst/>
          </a:prstGeom>
        </p:spPr>
        <p:txBody>
          <a:bodyPr>
            <a:noAutofit/>
          </a:bodyPr>
          <a:lstStyle>
            <a:lvl1pPr marL="0" indent="0" algn="l">
              <a:buNone/>
              <a:defRPr sz="2200" b="1">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flipV="1">
            <a:off x="604842" y="2130424"/>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5052956" y="2185740"/>
            <a:ext cx="4459032" cy="889000"/>
          </a:xfrm>
          <a:prstGeom prst="rect">
            <a:avLst/>
          </a:prstGeom>
        </p:spPr>
        <p:txBody>
          <a:bodyPr vert="horz"/>
          <a:lstStyle>
            <a:lvl1pPr marL="0" indent="0">
              <a:buFontTx/>
              <a:buNone/>
              <a:defRPr sz="2200" b="1">
                <a:solidFill>
                  <a:schemeClr val="accent1"/>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a:t>Click to edit master text styles</a:t>
            </a:r>
          </a:p>
        </p:txBody>
      </p:sp>
      <p:sp>
        <p:nvSpPr>
          <p:cNvPr id="23" name="Text Placeholder 22"/>
          <p:cNvSpPr>
            <a:spLocks noGrp="1"/>
          </p:cNvSpPr>
          <p:nvPr>
            <p:ph type="body" sz="quarter" idx="15" hasCustomPrompt="1"/>
          </p:nvPr>
        </p:nvSpPr>
        <p:spPr>
          <a:xfrm>
            <a:off x="9578834" y="2185740"/>
            <a:ext cx="4475304" cy="889000"/>
          </a:xfrm>
          <a:prstGeom prst="rect">
            <a:avLst/>
          </a:prstGeom>
        </p:spPr>
        <p:txBody>
          <a:bodyPr vert="horz"/>
          <a:lstStyle>
            <a:lvl1pPr marL="0" indent="0">
              <a:buFontTx/>
              <a:buNone/>
              <a:defRPr sz="2200" b="1">
                <a:solidFill>
                  <a:schemeClr val="accent4"/>
                </a:solidFill>
              </a:defRPr>
            </a:lvl1pPr>
            <a:lvl2pPr marL="0" indent="0">
              <a:buFontTx/>
              <a:buNone/>
              <a:defRPr sz="2200" b="1">
                <a:solidFill>
                  <a:srgbClr val="141313"/>
                </a:solidFill>
              </a:defRPr>
            </a:lvl2pPr>
            <a:lvl3pPr marL="0" indent="0">
              <a:buFontTx/>
              <a:buNone/>
              <a:defRPr sz="2200" b="1">
                <a:solidFill>
                  <a:srgbClr val="141313"/>
                </a:solidFill>
              </a:defRPr>
            </a:lvl3pPr>
            <a:lvl4pPr marL="0" indent="0">
              <a:buFontTx/>
              <a:buNone/>
              <a:defRPr sz="2200" b="1">
                <a:solidFill>
                  <a:srgbClr val="141313"/>
                </a:solidFill>
              </a:defRPr>
            </a:lvl4pPr>
            <a:lvl5pPr marL="0" indent="0">
              <a:buFontTx/>
              <a:buNone/>
              <a:defRPr sz="2200" b="1">
                <a:solidFill>
                  <a:srgbClr val="141313"/>
                </a:solidFill>
              </a:defRPr>
            </a:lvl5pPr>
          </a:lstStyle>
          <a:p>
            <a:pPr lvl="0"/>
            <a:r>
              <a:rPr lang="en-US" dirty="0"/>
              <a:t>Click to edit master text styles</a:t>
            </a:r>
          </a:p>
        </p:txBody>
      </p:sp>
      <p:sp>
        <p:nvSpPr>
          <p:cNvPr id="27" name="Text Placeholder 26"/>
          <p:cNvSpPr>
            <a:spLocks noGrp="1"/>
          </p:cNvSpPr>
          <p:nvPr>
            <p:ph type="body" sz="quarter" idx="16" hasCustomPrompt="1"/>
          </p:nvPr>
        </p:nvSpPr>
        <p:spPr>
          <a:xfrm>
            <a:off x="5052956" y="3074740"/>
            <a:ext cx="4459032" cy="4102100"/>
          </a:xfrm>
          <a:prstGeom prst="rect">
            <a:avLst/>
          </a:prstGeom>
        </p:spPr>
        <p:txBody>
          <a:bodyPr vert="horz"/>
          <a:lstStyle>
            <a:lvl1pPr marL="0" indent="0">
              <a:buFontTx/>
              <a:buNone/>
              <a:defRPr sz="2200">
                <a:solidFill>
                  <a:srgbClr val="141313"/>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a:t>Click to edit master text styles</a:t>
            </a:r>
          </a:p>
        </p:txBody>
      </p:sp>
      <p:sp>
        <p:nvSpPr>
          <p:cNvPr id="29" name="Text Placeholder 28"/>
          <p:cNvSpPr>
            <a:spLocks noGrp="1"/>
          </p:cNvSpPr>
          <p:nvPr>
            <p:ph type="body" sz="quarter" idx="17" hasCustomPrompt="1"/>
          </p:nvPr>
        </p:nvSpPr>
        <p:spPr>
          <a:xfrm>
            <a:off x="9578832" y="3074740"/>
            <a:ext cx="4475305" cy="4102100"/>
          </a:xfrm>
          <a:prstGeom prst="rect">
            <a:avLst/>
          </a:prstGeom>
        </p:spPr>
        <p:txBody>
          <a:bodyPr vert="horz"/>
          <a:lstStyle>
            <a:lvl1pPr marL="0" indent="0">
              <a:buFontTx/>
              <a:buNone/>
              <a:defRPr sz="2200">
                <a:solidFill>
                  <a:srgbClr val="141313"/>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a:t>Click to edit master text styles</a:t>
            </a:r>
          </a:p>
        </p:txBody>
      </p:sp>
      <p:cxnSp>
        <p:nvCxnSpPr>
          <p:cNvPr id="17" name="Straight Connector 16"/>
          <p:cNvCxnSpPr/>
          <p:nvPr userDrawn="1"/>
        </p:nvCxnSpPr>
        <p:spPr>
          <a:xfrm flipV="1">
            <a:off x="5151324" y="2128836"/>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9693474" y="2127248"/>
            <a:ext cx="4360664"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fld id="{E300C0D3-096F-4077-9CA1-3F88A65D0C20}" type="datetime4">
              <a:rPr lang="en-US" smtClean="0"/>
              <a:t>August 20, 2024</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Adjustment, Void, and Claim Rebill Online Entry Workshop</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545660"/>
            <a:ext cx="12063365" cy="1584764"/>
          </a:xfrm>
          <a:prstGeom prst="rect">
            <a:avLst/>
          </a:prstGeom>
        </p:spPr>
        <p:txBody>
          <a:bodyPr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58" y="3074740"/>
            <a:ext cx="3319780" cy="3230879"/>
          </a:xfrm>
          <a:prstGeom prst="rect">
            <a:avLst/>
          </a:prstGeom>
        </p:spPr>
        <p:txBody>
          <a:bodyPr>
            <a:noAutofit/>
          </a:bodyPr>
          <a:lstStyle>
            <a:lvl1pPr marL="0" indent="0">
              <a:spcBef>
                <a:spcPts val="0"/>
              </a:spcBef>
              <a:spcAft>
                <a:spcPts val="600"/>
              </a:spcAft>
              <a:buFontTx/>
              <a:buNone/>
              <a:defRPr sz="2200">
                <a:solidFill>
                  <a:srgbClr val="141313"/>
                </a:solidFill>
              </a:defRPr>
            </a:lvl1pPr>
            <a:lvl2pPr marL="520700" indent="-292100">
              <a:spcBef>
                <a:spcPts val="0"/>
              </a:spcBef>
              <a:spcAft>
                <a:spcPts val="600"/>
              </a:spcAft>
              <a:buFontTx/>
              <a:buNone/>
              <a:defRPr sz="2200">
                <a:solidFill>
                  <a:srgbClr val="141313"/>
                </a:solidFill>
              </a:defRPr>
            </a:lvl2pPr>
            <a:lvl3pPr marL="749300" indent="-228600">
              <a:spcBef>
                <a:spcPts val="0"/>
              </a:spcBef>
              <a:spcAft>
                <a:spcPts val="600"/>
              </a:spcAft>
              <a:buFontTx/>
              <a:buNone/>
              <a:defRPr sz="2200">
                <a:solidFill>
                  <a:srgbClr val="141313"/>
                </a:solidFill>
              </a:defRPr>
            </a:lvl3pPr>
            <a:lvl4pPr marL="1028700" indent="-279400">
              <a:spcBef>
                <a:spcPts val="0"/>
              </a:spcBef>
              <a:spcAft>
                <a:spcPts val="600"/>
              </a:spcAft>
              <a:buFontTx/>
              <a:buNone/>
              <a:defRPr sz="2200">
                <a:solidFill>
                  <a:srgbClr val="141313"/>
                </a:solidFill>
              </a:defRPr>
            </a:lvl4pPr>
            <a:lvl5pPr marL="1257300" indent="-228600">
              <a:spcBef>
                <a:spcPts val="0"/>
              </a:spcBef>
              <a:spcAft>
                <a:spcPts val="600"/>
              </a:spcAft>
              <a:buFontTx/>
              <a:buNone/>
              <a:defRPr sz="22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515938" y="2185740"/>
            <a:ext cx="3314700" cy="889000"/>
          </a:xfrm>
          <a:prstGeom prst="rect">
            <a:avLst/>
          </a:prstGeom>
        </p:spPr>
        <p:txBody>
          <a:bodyPr>
            <a:noAutofit/>
          </a:bodyPr>
          <a:lstStyle>
            <a:lvl1pPr marL="0" indent="0" algn="l">
              <a:buNone/>
              <a:defRPr sz="2200" b="1">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a:off x="604838" y="2132012"/>
            <a:ext cx="3187700"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4008438" y="2130424"/>
            <a:ext cx="10045700" cy="3176"/>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4" hasCustomPrompt="1"/>
          </p:nvPr>
        </p:nvSpPr>
        <p:spPr>
          <a:xfrm>
            <a:off x="3932238" y="2241440"/>
            <a:ext cx="2540000" cy="1270000"/>
          </a:xfrm>
          <a:prstGeom prst="rect">
            <a:avLst/>
          </a:prstGeom>
        </p:spPr>
        <p:txBody>
          <a:bodyPr vert="horz"/>
          <a:lstStyle>
            <a:lvl1pPr marL="0" indent="0">
              <a:buFontTx/>
              <a:buNone/>
              <a:defRPr sz="1800" b="1">
                <a:solidFill>
                  <a:srgbClr val="141313"/>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a:t>Click to edit master text styles</a:t>
            </a:r>
          </a:p>
        </p:txBody>
      </p:sp>
      <p:sp>
        <p:nvSpPr>
          <p:cNvPr id="16" name="Text Placeholder 15"/>
          <p:cNvSpPr>
            <a:spLocks noGrp="1"/>
          </p:cNvSpPr>
          <p:nvPr>
            <p:ph type="body" sz="quarter" idx="15" hasCustomPrompt="1"/>
          </p:nvPr>
        </p:nvSpPr>
        <p:spPr>
          <a:xfrm>
            <a:off x="6472238" y="2241440"/>
            <a:ext cx="2540000" cy="1270000"/>
          </a:xfrm>
          <a:prstGeom prst="rect">
            <a:avLst/>
          </a:prstGeom>
        </p:spPr>
        <p:txBody>
          <a:bodyPr vert="horz"/>
          <a:lstStyle>
            <a:lvl1pPr marL="0" indent="0">
              <a:buFontTx/>
              <a:buNone/>
              <a:defRPr sz="1800" b="1">
                <a:solidFill>
                  <a:srgbClr val="141313"/>
                </a:solidFill>
              </a:defRPr>
            </a:lvl1pPr>
            <a:lvl2pPr marL="0" indent="0">
              <a:buFontTx/>
              <a:buNone/>
              <a:defRPr sz="2200">
                <a:solidFill>
                  <a:srgbClr val="141313"/>
                </a:solidFill>
              </a:defRPr>
            </a:lvl2pPr>
            <a:lvl3pPr marL="0" indent="0">
              <a:buFontTx/>
              <a:buNone/>
              <a:defRPr sz="2200">
                <a:solidFill>
                  <a:srgbClr val="141313"/>
                </a:solidFill>
              </a:defRPr>
            </a:lvl3pPr>
            <a:lvl4pPr marL="0" indent="0">
              <a:buFontTx/>
              <a:buNone/>
              <a:defRPr sz="2200">
                <a:solidFill>
                  <a:srgbClr val="141313"/>
                </a:solidFill>
              </a:defRPr>
            </a:lvl4pPr>
            <a:lvl5pPr marL="0" indent="0">
              <a:buFontTx/>
              <a:buNone/>
              <a:defRPr sz="2200">
                <a:solidFill>
                  <a:srgbClr val="141313"/>
                </a:solidFill>
              </a:defRPr>
            </a:lvl5pPr>
          </a:lstStyle>
          <a:p>
            <a:pPr lvl="0"/>
            <a:r>
              <a:rPr lang="en-US" dirty="0"/>
              <a:t>Click to edit master text styles</a:t>
            </a:r>
          </a:p>
        </p:txBody>
      </p:sp>
      <p:sp>
        <p:nvSpPr>
          <p:cNvPr id="19" name="Text Placeholder 18"/>
          <p:cNvSpPr>
            <a:spLocks noGrp="1"/>
          </p:cNvSpPr>
          <p:nvPr>
            <p:ph type="body" sz="quarter" idx="16" hasCustomPrompt="1"/>
          </p:nvPr>
        </p:nvSpPr>
        <p:spPr>
          <a:xfrm>
            <a:off x="9012238" y="2241440"/>
            <a:ext cx="2540000" cy="1270000"/>
          </a:xfrm>
          <a:prstGeom prst="rect">
            <a:avLst/>
          </a:prstGeom>
        </p:spPr>
        <p:txBody>
          <a:bodyPr vert="horz"/>
          <a:lstStyle>
            <a:lvl1pPr marL="0" indent="0">
              <a:buFontTx/>
              <a:buNone/>
              <a:defRPr sz="1800" b="1">
                <a:solidFill>
                  <a:srgbClr val="141313"/>
                </a:solidFill>
              </a:defRPr>
            </a:lvl1pPr>
            <a:lvl2pPr marL="0" indent="0">
              <a:buFontTx/>
              <a:buNone/>
              <a:defRPr sz="2200" b="1">
                <a:solidFill>
                  <a:srgbClr val="141313"/>
                </a:solidFill>
              </a:defRPr>
            </a:lvl2pPr>
            <a:lvl3pPr marL="0" indent="0">
              <a:buFontTx/>
              <a:buNone/>
              <a:defRPr sz="2200" b="1">
                <a:solidFill>
                  <a:srgbClr val="141313"/>
                </a:solidFill>
              </a:defRPr>
            </a:lvl3pPr>
            <a:lvl4pPr marL="0" indent="0">
              <a:buFontTx/>
              <a:buNone/>
              <a:defRPr sz="2200" b="1">
                <a:solidFill>
                  <a:srgbClr val="141313"/>
                </a:solidFill>
              </a:defRPr>
            </a:lvl4pPr>
            <a:lvl5pPr marL="0" indent="0">
              <a:buFontTx/>
              <a:buNone/>
              <a:defRPr sz="2200" b="1">
                <a:solidFill>
                  <a:srgbClr val="141313"/>
                </a:solidFill>
              </a:defRPr>
            </a:lvl5pPr>
          </a:lstStyle>
          <a:p>
            <a:pPr lvl="0"/>
            <a:r>
              <a:rPr lang="en-US" dirty="0"/>
              <a:t>Click to edit master text styles</a:t>
            </a:r>
          </a:p>
        </p:txBody>
      </p:sp>
      <p:sp>
        <p:nvSpPr>
          <p:cNvPr id="22" name="Text Placeholder 21"/>
          <p:cNvSpPr>
            <a:spLocks noGrp="1"/>
          </p:cNvSpPr>
          <p:nvPr>
            <p:ph type="body" sz="quarter" idx="17" hasCustomPrompt="1"/>
          </p:nvPr>
        </p:nvSpPr>
        <p:spPr>
          <a:xfrm>
            <a:off x="11552238" y="2241440"/>
            <a:ext cx="2626042" cy="1270000"/>
          </a:xfrm>
          <a:prstGeom prst="rect">
            <a:avLst/>
          </a:prstGeom>
        </p:spPr>
        <p:txBody>
          <a:bodyPr vert="horz"/>
          <a:lstStyle>
            <a:lvl1pPr marL="0" indent="0">
              <a:buFontTx/>
              <a:buNone/>
              <a:defRPr sz="1800" b="1">
                <a:solidFill>
                  <a:srgbClr val="141313"/>
                </a:solidFill>
              </a:defRPr>
            </a:lvl1pPr>
            <a:lvl2pPr marL="0" indent="0">
              <a:buFontTx/>
              <a:buNone/>
              <a:defRPr sz="2200" b="1">
                <a:solidFill>
                  <a:srgbClr val="141313"/>
                </a:solidFill>
              </a:defRPr>
            </a:lvl2pPr>
            <a:lvl3pPr marL="0" indent="0">
              <a:buFontTx/>
              <a:buNone/>
              <a:defRPr sz="2200" b="1">
                <a:solidFill>
                  <a:srgbClr val="141313"/>
                </a:solidFill>
              </a:defRPr>
            </a:lvl3pPr>
            <a:lvl4pPr marL="0" indent="0">
              <a:buFontTx/>
              <a:buNone/>
              <a:defRPr sz="2200" b="1">
                <a:solidFill>
                  <a:srgbClr val="141313"/>
                </a:solidFill>
              </a:defRPr>
            </a:lvl4pPr>
            <a:lvl5pPr marL="0" indent="0">
              <a:buFontTx/>
              <a:buNone/>
              <a:defRPr sz="2200" b="1">
                <a:solidFill>
                  <a:srgbClr val="141313"/>
                </a:solidFill>
              </a:defRPr>
            </a:lvl5pPr>
          </a:lstStyle>
          <a:p>
            <a:pPr lvl="0"/>
            <a:r>
              <a:rPr lang="en-US" dirty="0"/>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Content_PhotoLef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fld id="{6CA4C6DD-24C0-4A0D-9C2F-820328CEBFAE}" type="datetime4">
              <a:rPr lang="en-US" smtClean="0"/>
              <a:t>August 20, 2024</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Adjustment, Void, and Claim Rebill Online Entry Workshop</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72" y="545660"/>
            <a:ext cx="12063365" cy="1586352"/>
          </a:xfrm>
          <a:prstGeom prst="rect">
            <a:avLst/>
          </a:prstGeom>
        </p:spPr>
        <p:txBody>
          <a:bodyPr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0858" y="5786300"/>
            <a:ext cx="6697980" cy="1785621"/>
          </a:xfrm>
          <a:prstGeom prst="rect">
            <a:avLst/>
          </a:prstGeom>
        </p:spPr>
        <p:txBody>
          <a:bodyPr>
            <a:noAutofit/>
          </a:bodyPr>
          <a:lstStyle>
            <a:lvl1pPr marL="0" indent="0">
              <a:spcBef>
                <a:spcPts val="0"/>
              </a:spcBef>
              <a:spcAft>
                <a:spcPts val="600"/>
              </a:spcAft>
              <a:buFontTx/>
              <a:buNone/>
              <a:defRPr sz="2200">
                <a:solidFill>
                  <a:srgbClr val="141313"/>
                </a:solidFill>
              </a:defRPr>
            </a:lvl1pPr>
            <a:lvl2pPr marL="520700" indent="-292100">
              <a:spcBef>
                <a:spcPts val="0"/>
              </a:spcBef>
              <a:spcAft>
                <a:spcPts val="600"/>
              </a:spcAft>
              <a:buFontTx/>
              <a:buNone/>
              <a:defRPr sz="2200">
                <a:solidFill>
                  <a:srgbClr val="141313"/>
                </a:solidFill>
              </a:defRPr>
            </a:lvl2pPr>
            <a:lvl3pPr marL="749300" indent="-228600">
              <a:spcBef>
                <a:spcPts val="0"/>
              </a:spcBef>
              <a:spcAft>
                <a:spcPts val="600"/>
              </a:spcAft>
              <a:buFontTx/>
              <a:buNone/>
              <a:defRPr sz="2200">
                <a:solidFill>
                  <a:srgbClr val="141313"/>
                </a:solidFill>
              </a:defRPr>
            </a:lvl3pPr>
            <a:lvl4pPr marL="1028700" indent="-279400">
              <a:spcBef>
                <a:spcPts val="0"/>
              </a:spcBef>
              <a:spcAft>
                <a:spcPts val="600"/>
              </a:spcAft>
              <a:buFontTx/>
              <a:buNone/>
              <a:defRPr sz="2200">
                <a:solidFill>
                  <a:srgbClr val="141313"/>
                </a:solidFill>
              </a:defRPr>
            </a:lvl4pPr>
            <a:lvl5pPr marL="1257300" indent="-228600">
              <a:spcBef>
                <a:spcPts val="0"/>
              </a:spcBef>
              <a:spcAft>
                <a:spcPts val="600"/>
              </a:spcAft>
              <a:buFontTx/>
              <a:buNone/>
              <a:defRPr sz="2200">
                <a:solidFill>
                  <a:srgbClr val="141313"/>
                </a:solidFill>
              </a:defRPr>
            </a:lvl5pPr>
          </a:lstStyle>
          <a:p>
            <a:pPr lvl="0"/>
            <a:r>
              <a:rPr lang="en-US" dirty="0"/>
              <a:t>Click to edit master text styles</a:t>
            </a:r>
          </a:p>
        </p:txBody>
      </p:sp>
      <p:sp>
        <p:nvSpPr>
          <p:cNvPr id="13" name="Subtitle 2"/>
          <p:cNvSpPr>
            <a:spLocks noGrp="1"/>
          </p:cNvSpPr>
          <p:nvPr>
            <p:ph type="subTitle" idx="1" hasCustomPrompt="1"/>
          </p:nvPr>
        </p:nvSpPr>
        <p:spPr>
          <a:xfrm>
            <a:off x="515938" y="2185740"/>
            <a:ext cx="13538201" cy="889000"/>
          </a:xfrm>
          <a:prstGeom prst="rect">
            <a:avLst/>
          </a:prstGeom>
        </p:spPr>
        <p:txBody>
          <a:bodyPr>
            <a:noAutofit/>
          </a:bodyPr>
          <a:lstStyle>
            <a:lvl1pPr marL="0" indent="0" algn="l">
              <a:buNone/>
              <a:defRPr sz="2200" b="1">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userDrawn="1"/>
        </p:nvCxnSpPr>
        <p:spPr>
          <a:xfrm>
            <a:off x="604838" y="2132012"/>
            <a:ext cx="13449300"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592138" y="5727700"/>
            <a:ext cx="6578600"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6" name="Text Placeholder 25"/>
          <p:cNvSpPr>
            <a:spLocks noGrp="1"/>
          </p:cNvSpPr>
          <p:nvPr>
            <p:ph type="body" sz="quarter" idx="14" hasCustomPrompt="1"/>
          </p:nvPr>
        </p:nvSpPr>
        <p:spPr>
          <a:xfrm>
            <a:off x="7404101" y="5786300"/>
            <a:ext cx="6650038" cy="1765300"/>
          </a:xfrm>
          <a:prstGeom prst="rect">
            <a:avLst/>
          </a:prstGeom>
        </p:spPr>
        <p:txBody>
          <a:bodyPr vert="horz"/>
          <a:lstStyle>
            <a:lvl1pPr marL="177800" indent="-177800">
              <a:tabLst/>
              <a:defRPr sz="2200">
                <a:solidFill>
                  <a:srgbClr val="141313"/>
                </a:solidFill>
              </a:defRPr>
            </a:lvl1pPr>
            <a:lvl2pPr marL="457200" indent="-279400">
              <a:defRPr sz="2200">
                <a:solidFill>
                  <a:srgbClr val="141313"/>
                </a:solidFill>
              </a:defRPr>
            </a:lvl2pPr>
            <a:lvl3pPr>
              <a:defRPr sz="2200">
                <a:solidFill>
                  <a:srgbClr val="141313"/>
                </a:solidFill>
              </a:defRPr>
            </a:lvl3pPr>
            <a:lvl4pPr>
              <a:defRPr sz="2200">
                <a:solidFill>
                  <a:srgbClr val="141313"/>
                </a:solidFill>
              </a:defRPr>
            </a:lvl4pPr>
            <a:lvl5pPr>
              <a:defRPr sz="2200">
                <a:solidFill>
                  <a:srgbClr val="141313"/>
                </a:solidFill>
              </a:defRPr>
            </a:lvl5pPr>
          </a:lstStyle>
          <a:p>
            <a:pPr lvl="0"/>
            <a:r>
              <a:rPr lang="en-US" dirty="0"/>
              <a:t>Click to edit master text styles</a:t>
            </a:r>
          </a:p>
          <a:p>
            <a:pPr lvl="1"/>
            <a:r>
              <a:rPr lang="en-US" dirty="0"/>
              <a:t>Second level</a:t>
            </a:r>
          </a:p>
        </p:txBody>
      </p:sp>
      <p:cxnSp>
        <p:nvCxnSpPr>
          <p:cNvPr id="27" name="Straight Connector 26"/>
          <p:cNvCxnSpPr/>
          <p:nvPr userDrawn="1"/>
        </p:nvCxnSpPr>
        <p:spPr>
          <a:xfrm>
            <a:off x="7404100" y="5726112"/>
            <a:ext cx="6650038" cy="3176"/>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ackCover">
    <p:spTree>
      <p:nvGrpSpPr>
        <p:cNvPr id="1" name=""/>
        <p:cNvGrpSpPr/>
        <p:nvPr/>
      </p:nvGrpSpPr>
      <p:grpSpPr>
        <a:xfrm>
          <a:off x="0" y="0"/>
          <a:ext cx="0" cy="0"/>
          <a:chOff x="0" y="0"/>
          <a:chExt cx="0" cy="0"/>
        </a:xfrm>
      </p:grpSpPr>
      <p:pic>
        <p:nvPicPr>
          <p:cNvPr id="5" name="Picture 4" descr="conduent_logo_black.eps"/>
          <p:cNvPicPr>
            <a:picLocks noChangeAspect="1"/>
          </p:cNvPicPr>
          <p:nvPr userDrawn="1"/>
        </p:nvPicPr>
        <p:blipFill>
          <a:blip r:embed="rId2"/>
          <a:stretch>
            <a:fillRect/>
          </a:stretch>
        </p:blipFill>
        <p:spPr>
          <a:xfrm>
            <a:off x="4912307" y="3204604"/>
            <a:ext cx="4845910" cy="1249899"/>
          </a:xfrm>
          <a:prstGeom prst="rect">
            <a:avLst/>
          </a:prstGeom>
        </p:spPr>
      </p:pic>
      <p:sp>
        <p:nvSpPr>
          <p:cNvPr id="9" name="TextBox 8"/>
          <p:cNvSpPr txBox="1"/>
          <p:nvPr userDrawn="1"/>
        </p:nvSpPr>
        <p:spPr>
          <a:xfrm>
            <a:off x="2256415" y="7627621"/>
            <a:ext cx="10121900" cy="230832"/>
          </a:xfrm>
          <a:prstGeom prst="rect">
            <a:avLst/>
          </a:prstGeom>
          <a:noFill/>
        </p:spPr>
        <p:txBody>
          <a:bodyPr wrap="square" rtlCol="0">
            <a:spAutoFit/>
          </a:bodyPr>
          <a:lstStyle/>
          <a:p>
            <a:r>
              <a:rPr lang="en-US" sz="900" kern="1200" dirty="0">
                <a:solidFill>
                  <a:srgbClr val="141313"/>
                </a:solidFill>
                <a:latin typeface="+mn-lt"/>
                <a:ea typeface="+mn-ea"/>
                <a:cs typeface="+mn-cs"/>
              </a:rPr>
              <a:t>© 2017 Conduent Business Services, LLC. All rights reserved. Conduent and Conduent Agile Star are trademarks of Conduent Business Services, LLC in the United States and/or other countries.</a:t>
            </a:r>
            <a:endParaRPr lang="en-US" sz="900" dirty="0">
              <a:solidFill>
                <a:srgbClr val="141313"/>
              </a:solidFill>
              <a:latin typeface="Arial"/>
              <a:cs typeface="Arial"/>
            </a:endParaRPr>
          </a:p>
        </p:txBody>
      </p:sp>
      <p:sp>
        <p:nvSpPr>
          <p:cNvPr id="4" name="Rectangle 3"/>
          <p:cNvSpPr/>
          <p:nvPr userDrawn="1"/>
        </p:nvSpPr>
        <p:spPr>
          <a:xfrm>
            <a:off x="12432916" y="233938"/>
            <a:ext cx="1815918" cy="8020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Option4">
    <p:spTree>
      <p:nvGrpSpPr>
        <p:cNvPr id="1" name=""/>
        <p:cNvGrpSpPr/>
        <p:nvPr/>
      </p:nvGrpSpPr>
      <p:grpSpPr>
        <a:xfrm>
          <a:off x="0" y="0"/>
          <a:ext cx="0" cy="0"/>
          <a:chOff x="0" y="0"/>
          <a:chExt cx="0" cy="0"/>
        </a:xfrm>
      </p:grpSpPr>
      <p:pic>
        <p:nvPicPr>
          <p:cNvPr id="10" name="Picture 9" descr="cover_new_10.ai"/>
          <p:cNvPicPr>
            <a:picLocks noChangeAspect="1"/>
          </p:cNvPicPr>
          <p:nvPr userDrawn="1"/>
        </p:nvPicPr>
        <p:blipFill>
          <a:blip r:embed="rId2"/>
          <a:stretch>
            <a:fillRect/>
          </a:stretch>
        </p:blipFill>
        <p:spPr>
          <a:xfrm>
            <a:off x="0" y="0"/>
            <a:ext cx="14630400" cy="8229600"/>
          </a:xfrm>
          <a:prstGeom prst="rect">
            <a:avLst/>
          </a:prstGeom>
        </p:spPr>
      </p:pic>
      <p:sp>
        <p:nvSpPr>
          <p:cNvPr id="20" name="Content Placeholder 17"/>
          <p:cNvSpPr>
            <a:spLocks noGrp="1"/>
          </p:cNvSpPr>
          <p:nvPr>
            <p:ph sz="quarter" idx="15" hasCustomPrompt="1"/>
          </p:nvPr>
        </p:nvSpPr>
        <p:spPr>
          <a:xfrm>
            <a:off x="5057141" y="2819400"/>
            <a:ext cx="5720080" cy="723900"/>
          </a:xfrm>
          <a:prstGeom prst="rect">
            <a:avLst/>
          </a:prstGeom>
        </p:spPr>
        <p:txBody>
          <a:bodyPr anchor="t">
            <a:noAutofit/>
          </a:bodyPr>
          <a:lstStyle>
            <a:lvl1pPr marL="228600" indent="-228600">
              <a:spcBef>
                <a:spcPts val="0"/>
              </a:spcBef>
              <a:spcAft>
                <a:spcPts val="400"/>
              </a:spcAft>
              <a:buFontTx/>
              <a:buNone/>
              <a:defRPr sz="2400" b="1">
                <a:solidFill>
                  <a:srgbClr val="141313"/>
                </a:solidFill>
              </a:defRPr>
            </a:lvl1pPr>
            <a:lvl2pPr marL="0" indent="0">
              <a:spcBef>
                <a:spcPts val="0"/>
              </a:spcBef>
              <a:spcAft>
                <a:spcPts val="400"/>
              </a:spcAft>
              <a:buFontTx/>
              <a:buNone/>
              <a:defRPr sz="1600" b="1">
                <a:solidFill>
                  <a:schemeClr val="bg1"/>
                </a:solidFill>
              </a:defRPr>
            </a:lvl2pPr>
            <a:lvl3pPr marL="749300" indent="-228600">
              <a:spcBef>
                <a:spcPts val="0"/>
              </a:spcBef>
              <a:spcAft>
                <a:spcPts val="600"/>
              </a:spcAft>
              <a:buFontTx/>
              <a:buNone/>
              <a:defRPr sz="2200"/>
            </a:lvl3pPr>
            <a:lvl4pPr marL="1028700" indent="-279400">
              <a:spcBef>
                <a:spcPts val="0"/>
              </a:spcBef>
              <a:spcAft>
                <a:spcPts val="600"/>
              </a:spcAft>
              <a:buFontTx/>
              <a:buNone/>
              <a:defRPr sz="2200"/>
            </a:lvl4pPr>
            <a:lvl5pPr marL="1257300" indent="-228600">
              <a:spcBef>
                <a:spcPts val="0"/>
              </a:spcBef>
              <a:spcAft>
                <a:spcPts val="600"/>
              </a:spcAft>
              <a:buFontTx/>
              <a:buNone/>
              <a:defRPr sz="2200"/>
            </a:lvl5pPr>
          </a:lstStyle>
          <a:p>
            <a:pPr lvl="0"/>
            <a:r>
              <a:rPr lang="en-US" dirty="0"/>
              <a:t>Click to edit master text styles</a:t>
            </a:r>
          </a:p>
        </p:txBody>
      </p:sp>
      <p:sp>
        <p:nvSpPr>
          <p:cNvPr id="12" name="Title 11"/>
          <p:cNvSpPr>
            <a:spLocks noGrp="1"/>
          </p:cNvSpPr>
          <p:nvPr>
            <p:ph type="title" hasCustomPrompt="1"/>
          </p:nvPr>
        </p:nvSpPr>
        <p:spPr>
          <a:xfrm>
            <a:off x="5015865" y="3581400"/>
            <a:ext cx="5761355" cy="1371600"/>
          </a:xfrm>
          <a:prstGeom prst="rect">
            <a:avLst/>
          </a:prstGeom>
        </p:spPr>
        <p:txBody>
          <a:bodyPr anchor="b">
            <a:noAutofit/>
          </a:bodyPr>
          <a:lstStyle>
            <a:lvl1pPr algn="l">
              <a:lnSpc>
                <a:spcPts val="5440"/>
              </a:lnSpc>
              <a:defRPr sz="5400">
                <a:solidFill>
                  <a:srgbClr val="141313"/>
                </a:solidFill>
              </a:defRPr>
            </a:lvl1pPr>
          </a:lstStyle>
          <a:p>
            <a:r>
              <a:rPr lang="en-US" dirty="0"/>
              <a:t>Click to edit master title style</a:t>
            </a:r>
          </a:p>
        </p:txBody>
      </p:sp>
      <p:sp>
        <p:nvSpPr>
          <p:cNvPr id="14" name="Subtitle 2"/>
          <p:cNvSpPr>
            <a:spLocks noGrp="1"/>
          </p:cNvSpPr>
          <p:nvPr>
            <p:ph type="subTitle" idx="1" hasCustomPrompt="1"/>
          </p:nvPr>
        </p:nvSpPr>
        <p:spPr>
          <a:xfrm>
            <a:off x="5044440" y="5003800"/>
            <a:ext cx="5758180" cy="695960"/>
          </a:xfrm>
          <a:prstGeom prst="rect">
            <a:avLst/>
          </a:prstGeom>
        </p:spPr>
        <p:txBody>
          <a:bodyPr>
            <a:noAutofit/>
          </a:bodyPr>
          <a:lstStyle>
            <a:lvl1pPr marL="0" indent="0" algn="l">
              <a:buNone/>
              <a:defRPr sz="2600" b="1">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sp>
        <p:nvSpPr>
          <p:cNvPr id="19" name="Content Placeholder 17"/>
          <p:cNvSpPr>
            <a:spLocks noGrp="1"/>
          </p:cNvSpPr>
          <p:nvPr>
            <p:ph sz="quarter" idx="14" hasCustomPrompt="1"/>
          </p:nvPr>
        </p:nvSpPr>
        <p:spPr>
          <a:xfrm>
            <a:off x="8607896" y="7170957"/>
            <a:ext cx="5505360" cy="723900"/>
          </a:xfrm>
          <a:prstGeom prst="rect">
            <a:avLst/>
          </a:prstGeom>
        </p:spPr>
        <p:txBody>
          <a:bodyPr anchor="t">
            <a:noAutofit/>
          </a:bodyPr>
          <a:lstStyle>
            <a:lvl1pPr marL="228600" indent="-228600" algn="r">
              <a:spcBef>
                <a:spcPts val="0"/>
              </a:spcBef>
              <a:spcAft>
                <a:spcPts val="400"/>
              </a:spcAft>
              <a:buFontTx/>
              <a:buNone/>
              <a:defRPr sz="1600" b="1">
                <a:solidFill>
                  <a:srgbClr val="141313"/>
                </a:solidFill>
              </a:defRPr>
            </a:lvl1pPr>
            <a:lvl2pPr marL="0" indent="0" algn="r">
              <a:spcBef>
                <a:spcPts val="0"/>
              </a:spcBef>
              <a:spcAft>
                <a:spcPts val="400"/>
              </a:spcAft>
              <a:buFontTx/>
              <a:buNone/>
              <a:defRPr sz="1600" b="1">
                <a:solidFill>
                  <a:schemeClr val="bg1"/>
                </a:solidFill>
              </a:defRPr>
            </a:lvl2pPr>
            <a:lvl3pPr marL="749300" indent="-228600">
              <a:spcBef>
                <a:spcPts val="0"/>
              </a:spcBef>
              <a:spcAft>
                <a:spcPts val="600"/>
              </a:spcAft>
              <a:buFontTx/>
              <a:buNone/>
              <a:defRPr sz="2200"/>
            </a:lvl3pPr>
            <a:lvl4pPr marL="1028700" indent="-279400">
              <a:spcBef>
                <a:spcPts val="0"/>
              </a:spcBef>
              <a:spcAft>
                <a:spcPts val="600"/>
              </a:spcAft>
              <a:buFontTx/>
              <a:buNone/>
              <a:defRPr sz="2200"/>
            </a:lvl4pPr>
            <a:lvl5pPr marL="1257300" indent="-228600">
              <a:spcBef>
                <a:spcPts val="0"/>
              </a:spcBef>
              <a:spcAft>
                <a:spcPts val="600"/>
              </a:spcAft>
              <a:buFontTx/>
              <a:buNone/>
              <a:defRPr sz="2200"/>
            </a:lvl5pPr>
          </a:lstStyle>
          <a:p>
            <a:pPr lvl="0"/>
            <a:r>
              <a:rPr lang="en-US" dirty="0"/>
              <a:t>Click to edit master text styles</a:t>
            </a:r>
          </a:p>
        </p:txBody>
      </p:sp>
      <p:sp>
        <p:nvSpPr>
          <p:cNvPr id="15" name="Freeform 14"/>
          <p:cNvSpPr>
            <a:spLocks/>
          </p:cNvSpPr>
          <p:nvPr userDrawn="1"/>
        </p:nvSpPr>
        <p:spPr>
          <a:xfrm>
            <a:off x="5176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conduent_logo_black.eps"/>
          <p:cNvPicPr>
            <a:picLocks noChangeAspect="1"/>
          </p:cNvPicPr>
          <p:nvPr userDrawn="1"/>
        </p:nvPicPr>
        <p:blipFill>
          <a:blip r:embed="rId3"/>
          <a:stretch>
            <a:fillRect/>
          </a:stretch>
        </p:blipFill>
        <p:spPr>
          <a:xfrm>
            <a:off x="11809184" y="388401"/>
            <a:ext cx="2253909" cy="58134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_Option3">
    <p:spTree>
      <p:nvGrpSpPr>
        <p:cNvPr id="1" name=""/>
        <p:cNvGrpSpPr/>
        <p:nvPr/>
      </p:nvGrpSpPr>
      <p:grpSpPr>
        <a:xfrm>
          <a:off x="0" y="0"/>
          <a:ext cx="0" cy="0"/>
          <a:chOff x="0" y="0"/>
          <a:chExt cx="0" cy="0"/>
        </a:xfrm>
      </p:grpSpPr>
      <p:sp>
        <p:nvSpPr>
          <p:cNvPr id="11" name="Content Placeholder 17"/>
          <p:cNvSpPr>
            <a:spLocks noGrp="1"/>
          </p:cNvSpPr>
          <p:nvPr>
            <p:ph sz="quarter" idx="14" hasCustomPrompt="1"/>
          </p:nvPr>
        </p:nvSpPr>
        <p:spPr>
          <a:xfrm>
            <a:off x="8854050" y="7170957"/>
            <a:ext cx="5303770" cy="723900"/>
          </a:xfrm>
          <a:prstGeom prst="rect">
            <a:avLst/>
          </a:prstGeom>
        </p:spPr>
        <p:txBody>
          <a:bodyPr anchor="t">
            <a:noAutofit/>
          </a:bodyPr>
          <a:lstStyle>
            <a:lvl1pPr marL="228600" indent="-228600" algn="r">
              <a:spcBef>
                <a:spcPts val="0"/>
              </a:spcBef>
              <a:spcAft>
                <a:spcPts val="400"/>
              </a:spcAft>
              <a:buFontTx/>
              <a:buNone/>
              <a:defRPr sz="1600" b="1">
                <a:solidFill>
                  <a:srgbClr val="141313"/>
                </a:solidFill>
              </a:defRPr>
            </a:lvl1pPr>
            <a:lvl2pPr marL="0" indent="0" algn="r">
              <a:spcBef>
                <a:spcPts val="0"/>
              </a:spcBef>
              <a:spcAft>
                <a:spcPts val="400"/>
              </a:spcAft>
              <a:buFontTx/>
              <a:buNone/>
              <a:defRPr sz="1600" b="1">
                <a:solidFill>
                  <a:schemeClr val="bg1"/>
                </a:solidFill>
              </a:defRPr>
            </a:lvl2pPr>
            <a:lvl3pPr marL="749300" indent="-228600">
              <a:spcBef>
                <a:spcPts val="0"/>
              </a:spcBef>
              <a:spcAft>
                <a:spcPts val="600"/>
              </a:spcAft>
              <a:buFontTx/>
              <a:buNone/>
              <a:defRPr sz="2200"/>
            </a:lvl3pPr>
            <a:lvl4pPr marL="1028700" indent="-279400">
              <a:spcBef>
                <a:spcPts val="0"/>
              </a:spcBef>
              <a:spcAft>
                <a:spcPts val="600"/>
              </a:spcAft>
              <a:buFontTx/>
              <a:buNone/>
              <a:defRPr sz="2200"/>
            </a:lvl4pPr>
            <a:lvl5pPr marL="1257300" indent="-228600">
              <a:spcBef>
                <a:spcPts val="0"/>
              </a:spcBef>
              <a:spcAft>
                <a:spcPts val="600"/>
              </a:spcAft>
              <a:buFontTx/>
              <a:buNone/>
              <a:defRPr sz="2200"/>
            </a:lvl5pPr>
          </a:lstStyle>
          <a:p>
            <a:pPr lvl="0"/>
            <a:r>
              <a:rPr lang="en-US" dirty="0"/>
              <a:t>Click to edit master text styles</a:t>
            </a:r>
          </a:p>
        </p:txBody>
      </p:sp>
      <p:sp>
        <p:nvSpPr>
          <p:cNvPr id="10" name="Picture Placeholder 9"/>
          <p:cNvSpPr>
            <a:spLocks noGrp="1"/>
          </p:cNvSpPr>
          <p:nvPr>
            <p:ph type="pic" sz="quarter" idx="13"/>
          </p:nvPr>
        </p:nvSpPr>
        <p:spPr>
          <a:xfrm>
            <a:off x="0" y="0"/>
            <a:ext cx="14630400" cy="5486400"/>
          </a:xfrm>
          <a:prstGeom prst="rect">
            <a:avLst/>
          </a:prstGeom>
          <a:solidFill>
            <a:srgbClr val="AAAFB9"/>
          </a:solidFill>
          <a:ln>
            <a:noFill/>
          </a:ln>
        </p:spPr>
        <p:txBody>
          <a:bodyPr>
            <a:normAutofit/>
          </a:bodyPr>
          <a:lstStyle>
            <a:lvl1pPr>
              <a:buFontTx/>
              <a:buNone/>
              <a:defRPr sz="1800">
                <a:solidFill>
                  <a:srgbClr val="7F7F7F"/>
                </a:solidFill>
              </a:defRPr>
            </a:lvl1pPr>
          </a:lstStyle>
          <a:p>
            <a:r>
              <a:rPr lang="en-US" dirty="0"/>
              <a:t>Click icon to add picture</a:t>
            </a:r>
          </a:p>
        </p:txBody>
      </p:sp>
      <p:pic>
        <p:nvPicPr>
          <p:cNvPr id="6" name="Picture 5" descr="conduent_logo.eps"/>
          <p:cNvPicPr>
            <a:picLocks noChangeAspect="1"/>
          </p:cNvPicPr>
          <p:nvPr userDrawn="1"/>
        </p:nvPicPr>
        <p:blipFill>
          <a:blip r:embed="rId2"/>
          <a:stretch>
            <a:fillRect/>
          </a:stretch>
        </p:blipFill>
        <p:spPr>
          <a:xfrm>
            <a:off x="11809184" y="382115"/>
            <a:ext cx="2227872" cy="574648"/>
          </a:xfrm>
          <a:prstGeom prst="rect">
            <a:avLst/>
          </a:prstGeom>
        </p:spPr>
      </p:pic>
      <p:sp>
        <p:nvSpPr>
          <p:cNvPr id="12" name="Title 11"/>
          <p:cNvSpPr>
            <a:spLocks noGrp="1"/>
          </p:cNvSpPr>
          <p:nvPr>
            <p:ph type="title" hasCustomPrompt="1"/>
          </p:nvPr>
        </p:nvSpPr>
        <p:spPr>
          <a:xfrm>
            <a:off x="515621" y="5232400"/>
            <a:ext cx="13576617" cy="1371600"/>
          </a:xfrm>
          <a:prstGeom prst="rect">
            <a:avLst/>
          </a:prstGeom>
        </p:spPr>
        <p:txBody>
          <a:bodyPr anchor="b">
            <a:noAutofit/>
          </a:bodyPr>
          <a:lstStyle>
            <a:lvl1pPr algn="l">
              <a:lnSpc>
                <a:spcPts val="5440"/>
              </a:lnSpc>
              <a:defRPr sz="5400">
                <a:solidFill>
                  <a:srgbClr val="141313"/>
                </a:solidFill>
              </a:defRPr>
            </a:lvl1pPr>
          </a:lstStyle>
          <a:p>
            <a:r>
              <a:rPr lang="en-US" dirty="0"/>
              <a:t>Click to edit master title style</a:t>
            </a:r>
          </a:p>
        </p:txBody>
      </p:sp>
      <p:sp>
        <p:nvSpPr>
          <p:cNvPr id="14" name="Subtitle 2"/>
          <p:cNvSpPr>
            <a:spLocks noGrp="1"/>
          </p:cNvSpPr>
          <p:nvPr>
            <p:ph type="subTitle" idx="1" hasCustomPrompt="1"/>
          </p:nvPr>
        </p:nvSpPr>
        <p:spPr>
          <a:xfrm>
            <a:off x="520700" y="6591300"/>
            <a:ext cx="8907780" cy="695960"/>
          </a:xfrm>
          <a:prstGeom prst="rect">
            <a:avLst/>
          </a:prstGeom>
        </p:spPr>
        <p:txBody>
          <a:bodyPr>
            <a:noAutofit/>
          </a:bodyPr>
          <a:lstStyle>
            <a:lvl1pPr marL="0" indent="0" algn="l">
              <a:buNone/>
              <a:defRPr sz="2600">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sp>
        <p:nvSpPr>
          <p:cNvPr id="8" name="Freeform 7"/>
          <p:cNvSpPr>
            <a:spLocks/>
          </p:cNvSpPr>
          <p:nvPr userDrawn="1"/>
        </p:nvSpPr>
        <p:spPr>
          <a:xfrm>
            <a:off x="604838" y="548640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ver_Option3">
    <p:spTree>
      <p:nvGrpSpPr>
        <p:cNvPr id="1" name=""/>
        <p:cNvGrpSpPr/>
        <p:nvPr/>
      </p:nvGrpSpPr>
      <p:grpSpPr>
        <a:xfrm>
          <a:off x="0" y="0"/>
          <a:ext cx="0" cy="0"/>
          <a:chOff x="0" y="0"/>
          <a:chExt cx="0" cy="0"/>
        </a:xfrm>
      </p:grpSpPr>
      <p:sp>
        <p:nvSpPr>
          <p:cNvPr id="9" name="Rectangle 8"/>
          <p:cNvSpPr/>
          <p:nvPr userDrawn="1"/>
        </p:nvSpPr>
        <p:spPr>
          <a:xfrm>
            <a:off x="0" y="5486400"/>
            <a:ext cx="14630400" cy="2743200"/>
          </a:xfrm>
          <a:prstGeom prst="rect">
            <a:avLst/>
          </a:prstGeom>
          <a:solidFill>
            <a:srgbClr val="2845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Content Placeholder 17"/>
          <p:cNvSpPr>
            <a:spLocks noGrp="1"/>
          </p:cNvSpPr>
          <p:nvPr>
            <p:ph sz="quarter" idx="14" hasCustomPrompt="1"/>
          </p:nvPr>
        </p:nvSpPr>
        <p:spPr>
          <a:xfrm>
            <a:off x="8854050" y="7170957"/>
            <a:ext cx="5303770" cy="723900"/>
          </a:xfrm>
          <a:prstGeom prst="rect">
            <a:avLst/>
          </a:prstGeom>
        </p:spPr>
        <p:txBody>
          <a:bodyPr anchor="t">
            <a:noAutofit/>
          </a:bodyPr>
          <a:lstStyle>
            <a:lvl1pPr marL="228600" indent="-228600" algn="r">
              <a:spcBef>
                <a:spcPts val="0"/>
              </a:spcBef>
              <a:spcAft>
                <a:spcPts val="400"/>
              </a:spcAft>
              <a:buFontTx/>
              <a:buNone/>
              <a:defRPr sz="1600" b="1">
                <a:solidFill>
                  <a:srgbClr val="FFFFFE"/>
                </a:solidFill>
              </a:defRPr>
            </a:lvl1pPr>
            <a:lvl2pPr marL="0" indent="0" algn="r">
              <a:spcBef>
                <a:spcPts val="0"/>
              </a:spcBef>
              <a:spcAft>
                <a:spcPts val="400"/>
              </a:spcAft>
              <a:buFontTx/>
              <a:buNone/>
              <a:defRPr sz="1600" b="1">
                <a:solidFill>
                  <a:schemeClr val="bg1"/>
                </a:solidFill>
              </a:defRPr>
            </a:lvl2pPr>
            <a:lvl3pPr marL="749300" indent="-228600">
              <a:spcBef>
                <a:spcPts val="0"/>
              </a:spcBef>
              <a:spcAft>
                <a:spcPts val="600"/>
              </a:spcAft>
              <a:buFontTx/>
              <a:buNone/>
              <a:defRPr sz="2200"/>
            </a:lvl3pPr>
            <a:lvl4pPr marL="1028700" indent="-279400">
              <a:spcBef>
                <a:spcPts val="0"/>
              </a:spcBef>
              <a:spcAft>
                <a:spcPts val="600"/>
              </a:spcAft>
              <a:buFontTx/>
              <a:buNone/>
              <a:defRPr sz="2200"/>
            </a:lvl4pPr>
            <a:lvl5pPr marL="1257300" indent="-228600">
              <a:spcBef>
                <a:spcPts val="0"/>
              </a:spcBef>
              <a:spcAft>
                <a:spcPts val="600"/>
              </a:spcAft>
              <a:buFontTx/>
              <a:buNone/>
              <a:defRPr sz="2200"/>
            </a:lvl5pPr>
          </a:lstStyle>
          <a:p>
            <a:pPr lvl="0"/>
            <a:r>
              <a:rPr lang="en-US" dirty="0"/>
              <a:t>Click to edit master text styles</a:t>
            </a:r>
          </a:p>
        </p:txBody>
      </p:sp>
      <p:sp>
        <p:nvSpPr>
          <p:cNvPr id="10" name="Picture Placeholder 9"/>
          <p:cNvSpPr>
            <a:spLocks noGrp="1"/>
          </p:cNvSpPr>
          <p:nvPr>
            <p:ph type="pic" sz="quarter" idx="13"/>
          </p:nvPr>
        </p:nvSpPr>
        <p:spPr>
          <a:xfrm>
            <a:off x="0" y="0"/>
            <a:ext cx="14630400" cy="5486400"/>
          </a:xfrm>
          <a:prstGeom prst="rect">
            <a:avLst/>
          </a:prstGeom>
          <a:solidFill>
            <a:srgbClr val="AAAFB9"/>
          </a:solidFill>
        </p:spPr>
        <p:txBody>
          <a:bodyPr>
            <a:normAutofit/>
          </a:bodyPr>
          <a:lstStyle>
            <a:lvl1pPr>
              <a:buFontTx/>
              <a:buNone/>
              <a:defRPr sz="1800">
                <a:solidFill>
                  <a:srgbClr val="7F7F7F"/>
                </a:solidFill>
              </a:defRPr>
            </a:lvl1pPr>
          </a:lstStyle>
          <a:p>
            <a:r>
              <a:rPr lang="en-US" dirty="0"/>
              <a:t>Click icon to add picture</a:t>
            </a:r>
          </a:p>
        </p:txBody>
      </p:sp>
      <p:pic>
        <p:nvPicPr>
          <p:cNvPr id="6" name="Picture 5" descr="conduent_logo.eps"/>
          <p:cNvPicPr>
            <a:picLocks noChangeAspect="1"/>
          </p:cNvPicPr>
          <p:nvPr userDrawn="1"/>
        </p:nvPicPr>
        <p:blipFill>
          <a:blip r:embed="rId2"/>
          <a:stretch>
            <a:fillRect/>
          </a:stretch>
        </p:blipFill>
        <p:spPr>
          <a:xfrm>
            <a:off x="11809184" y="382115"/>
            <a:ext cx="2227872" cy="574648"/>
          </a:xfrm>
          <a:prstGeom prst="rect">
            <a:avLst/>
          </a:prstGeom>
        </p:spPr>
      </p:pic>
      <p:sp>
        <p:nvSpPr>
          <p:cNvPr id="12" name="Title 11"/>
          <p:cNvSpPr>
            <a:spLocks noGrp="1"/>
          </p:cNvSpPr>
          <p:nvPr>
            <p:ph type="title" hasCustomPrompt="1"/>
          </p:nvPr>
        </p:nvSpPr>
        <p:spPr>
          <a:xfrm>
            <a:off x="515621" y="5232400"/>
            <a:ext cx="13576617" cy="1371600"/>
          </a:xfrm>
          <a:prstGeom prst="rect">
            <a:avLst/>
          </a:prstGeom>
        </p:spPr>
        <p:txBody>
          <a:bodyPr anchor="b">
            <a:noAutofit/>
          </a:bodyPr>
          <a:lstStyle>
            <a:lvl1pPr algn="l">
              <a:lnSpc>
                <a:spcPts val="5440"/>
              </a:lnSpc>
              <a:defRPr sz="5400">
                <a:solidFill>
                  <a:srgbClr val="FFFFFE"/>
                </a:solidFill>
              </a:defRPr>
            </a:lvl1pPr>
          </a:lstStyle>
          <a:p>
            <a:r>
              <a:rPr lang="en-US" dirty="0"/>
              <a:t>Click to edit master title style</a:t>
            </a:r>
          </a:p>
        </p:txBody>
      </p:sp>
      <p:sp>
        <p:nvSpPr>
          <p:cNvPr id="14" name="Subtitle 2"/>
          <p:cNvSpPr>
            <a:spLocks noGrp="1"/>
          </p:cNvSpPr>
          <p:nvPr>
            <p:ph type="subTitle" idx="1" hasCustomPrompt="1"/>
          </p:nvPr>
        </p:nvSpPr>
        <p:spPr>
          <a:xfrm>
            <a:off x="520700" y="6591300"/>
            <a:ext cx="8907780" cy="695960"/>
          </a:xfrm>
          <a:prstGeom prst="rect">
            <a:avLst/>
          </a:prstGeom>
        </p:spPr>
        <p:txBody>
          <a:bodyPr>
            <a:noAutofit/>
          </a:bodyPr>
          <a:lstStyle>
            <a:lvl1pPr marL="0" indent="0" algn="l">
              <a:buNone/>
              <a:defRPr sz="2600">
                <a:solidFill>
                  <a:srgbClr val="FFFFFE"/>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sp>
        <p:nvSpPr>
          <p:cNvPr id="15" name="Freeform 14"/>
          <p:cNvSpPr>
            <a:spLocks/>
          </p:cNvSpPr>
          <p:nvPr userDrawn="1"/>
        </p:nvSpPr>
        <p:spPr>
          <a:xfrm>
            <a:off x="604838" y="548640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_Option1">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rgbClr val="AAAFB9"/>
                </a:solidFill>
              </a:defRPr>
            </a:lvl1pPr>
          </a:lstStyle>
          <a:p>
            <a:r>
              <a:rPr lang="en-US" dirty="0"/>
              <a:t>Adjustment, Void, and Claim Rebill Online Entry Workshop</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2" name="Date Placeholder 1"/>
          <p:cNvSpPr>
            <a:spLocks noGrp="1"/>
          </p:cNvSpPr>
          <p:nvPr>
            <p:ph type="dt" sz="half" idx="10"/>
          </p:nvPr>
        </p:nvSpPr>
        <p:spPr/>
        <p:txBody>
          <a:bodyPr/>
          <a:lstStyle>
            <a:lvl1pPr>
              <a:defRPr>
                <a:solidFill>
                  <a:srgbClr val="AAAFB9"/>
                </a:solidFill>
              </a:defRPr>
            </a:lvl1pPr>
          </a:lstStyle>
          <a:p>
            <a:fld id="{4B7F769D-613B-4089-984B-99841914846D}" type="datetime4">
              <a:rPr lang="en-US" smtClean="0"/>
              <a:t>August 20, 2024</a:t>
            </a:fld>
            <a:endParaRPr lang="en-US" dirty="0"/>
          </a:p>
        </p:txBody>
      </p:sp>
      <p:sp>
        <p:nvSpPr>
          <p:cNvPr id="12" name="Title 11"/>
          <p:cNvSpPr>
            <a:spLocks noGrp="1"/>
          </p:cNvSpPr>
          <p:nvPr>
            <p:ph type="title" hasCustomPrompt="1"/>
          </p:nvPr>
        </p:nvSpPr>
        <p:spPr>
          <a:xfrm>
            <a:off x="507365" y="2882900"/>
            <a:ext cx="12103735" cy="1371600"/>
          </a:xfrm>
          <a:prstGeom prst="rect">
            <a:avLst/>
          </a:prstGeom>
        </p:spPr>
        <p:txBody>
          <a:bodyPr anchor="b">
            <a:noAutofit/>
          </a:bodyPr>
          <a:lstStyle>
            <a:lvl1pPr algn="l">
              <a:lnSpc>
                <a:spcPts val="5440"/>
              </a:lnSpc>
              <a:defRPr sz="5400">
                <a:solidFill>
                  <a:srgbClr val="141313"/>
                </a:solidFill>
              </a:defRPr>
            </a:lvl1pPr>
          </a:lstStyle>
          <a:p>
            <a:r>
              <a:rPr lang="en-US" dirty="0"/>
              <a:t>Click to edit master title style</a:t>
            </a:r>
          </a:p>
        </p:txBody>
      </p:sp>
      <p:sp>
        <p:nvSpPr>
          <p:cNvPr id="8" name="Freeform 7"/>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_Option2">
    <p:spTree>
      <p:nvGrpSpPr>
        <p:cNvPr id="1" name=""/>
        <p:cNvGrpSpPr/>
        <p:nvPr/>
      </p:nvGrpSpPr>
      <p:grpSpPr>
        <a:xfrm>
          <a:off x="0" y="0"/>
          <a:ext cx="0" cy="0"/>
          <a:chOff x="0" y="0"/>
          <a:chExt cx="0" cy="0"/>
        </a:xfrm>
      </p:grpSpPr>
      <p:sp>
        <p:nvSpPr>
          <p:cNvPr id="13" name="Rectangle 12"/>
          <p:cNvSpPr/>
          <p:nvPr userDrawn="1"/>
        </p:nvSpPr>
        <p:spPr>
          <a:xfrm>
            <a:off x="0" y="0"/>
            <a:ext cx="14630400" cy="8229600"/>
          </a:xfrm>
          <a:prstGeom prst="rect">
            <a:avLst/>
          </a:prstGeom>
          <a:solidFill>
            <a:srgbClr val="2845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Footer Placeholder 2"/>
          <p:cNvSpPr>
            <a:spLocks noGrp="1"/>
          </p:cNvSpPr>
          <p:nvPr>
            <p:ph type="ftr" sz="quarter" idx="11"/>
          </p:nvPr>
        </p:nvSpPr>
        <p:spPr/>
        <p:txBody>
          <a:bodyPr/>
          <a:lstStyle>
            <a:lvl1pPr>
              <a:defRPr>
                <a:solidFill>
                  <a:srgbClr val="FFFFFF"/>
                </a:solidFill>
              </a:defRPr>
            </a:lvl1pPr>
          </a:lstStyle>
          <a:p>
            <a:r>
              <a:rPr lang="en-US" dirty="0"/>
              <a:t>Adjustment, Void, and Claim Rebill Online Entry Workshop</a:t>
            </a:r>
          </a:p>
        </p:txBody>
      </p:sp>
      <p:sp>
        <p:nvSpPr>
          <p:cNvPr id="4" name="Slide Number Placeholder 3"/>
          <p:cNvSpPr>
            <a:spLocks noGrp="1"/>
          </p:cNvSpPr>
          <p:nvPr>
            <p:ph type="sldNum" sz="quarter" idx="12"/>
          </p:nvPr>
        </p:nvSpPr>
        <p:spPr/>
        <p:txBody>
          <a:bodyPr/>
          <a:lstStyle>
            <a:lvl1pPr>
              <a:defRPr>
                <a:solidFill>
                  <a:srgbClr val="FFFFFF"/>
                </a:solidFill>
              </a:defRPr>
            </a:lvl1pPr>
          </a:lstStyle>
          <a:p>
            <a:fld id="{CACB3E39-5571-0247-86B7-EF41C2ABA1DB}" type="slidenum">
              <a:rPr lang="en-US" smtClean="0"/>
              <a:pPr/>
              <a:t>‹#›</a:t>
            </a:fld>
            <a:endParaRPr lang="en-US" dirty="0"/>
          </a:p>
        </p:txBody>
      </p:sp>
      <p:sp>
        <p:nvSpPr>
          <p:cNvPr id="2" name="Date Placeholder 1"/>
          <p:cNvSpPr>
            <a:spLocks noGrp="1"/>
          </p:cNvSpPr>
          <p:nvPr>
            <p:ph type="dt" sz="half" idx="10"/>
          </p:nvPr>
        </p:nvSpPr>
        <p:spPr/>
        <p:txBody>
          <a:bodyPr/>
          <a:lstStyle>
            <a:lvl1pPr>
              <a:defRPr>
                <a:solidFill>
                  <a:srgbClr val="FFFFFF"/>
                </a:solidFill>
              </a:defRPr>
            </a:lvl1pPr>
          </a:lstStyle>
          <a:p>
            <a:fld id="{2704289C-0840-4B97-A982-2D12CA88BBA0}" type="datetime4">
              <a:rPr lang="en-US" smtClean="0"/>
              <a:t>August 20, 2024</a:t>
            </a:fld>
            <a:endParaRPr lang="en-US" dirty="0"/>
          </a:p>
        </p:txBody>
      </p:sp>
      <p:sp>
        <p:nvSpPr>
          <p:cNvPr id="12" name="Title 11"/>
          <p:cNvSpPr>
            <a:spLocks noGrp="1"/>
          </p:cNvSpPr>
          <p:nvPr>
            <p:ph type="title" hasCustomPrompt="1"/>
          </p:nvPr>
        </p:nvSpPr>
        <p:spPr>
          <a:xfrm>
            <a:off x="507365" y="1016000"/>
            <a:ext cx="12878435" cy="5562600"/>
          </a:xfrm>
          <a:prstGeom prst="rect">
            <a:avLst/>
          </a:prstGeom>
        </p:spPr>
        <p:txBody>
          <a:bodyPr anchor="ctr">
            <a:noAutofit/>
          </a:bodyPr>
          <a:lstStyle>
            <a:lvl1pPr algn="l">
              <a:lnSpc>
                <a:spcPts val="6540"/>
              </a:lnSpc>
              <a:defRPr sz="4800">
                <a:solidFill>
                  <a:srgbClr val="FFFFFF"/>
                </a:solidFill>
              </a:defRPr>
            </a:lvl1pPr>
          </a:lstStyle>
          <a:p>
            <a:r>
              <a:rPr lang="en-US" dirty="0"/>
              <a:t>Click to edit master title style</a:t>
            </a:r>
          </a:p>
        </p:txBody>
      </p:sp>
      <p:pic>
        <p:nvPicPr>
          <p:cNvPr id="8" name="Picture 7" descr="conduent_logo.eps"/>
          <p:cNvPicPr>
            <a:picLocks noChangeAspect="1"/>
          </p:cNvPicPr>
          <p:nvPr userDrawn="1"/>
        </p:nvPicPr>
        <p:blipFill>
          <a:blip r:embed="rId2"/>
          <a:stretch>
            <a:fillRect/>
          </a:stretch>
        </p:blipFill>
        <p:spPr>
          <a:xfrm>
            <a:off x="12533984" y="470214"/>
            <a:ext cx="1529109" cy="394414"/>
          </a:xfrm>
          <a:prstGeom prst="rect">
            <a:avLst/>
          </a:prstGeom>
        </p:spPr>
      </p:pic>
      <p:sp>
        <p:nvSpPr>
          <p:cNvPr id="9" name="Freeform 8"/>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_TextOption2">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fld id="{8552C377-6AD4-4A25-B240-0691139E8F4A}" type="datetime4">
              <a:rPr lang="en-US" smtClean="0"/>
              <a:t>August 20, 2024</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Adjustment, Void, and Claim Rebill Online Entry Workshop</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299" y="546778"/>
            <a:ext cx="12038685" cy="1580320"/>
          </a:xfrm>
          <a:prstGeom prst="rect">
            <a:avLst/>
          </a:prstGeom>
        </p:spPr>
        <p:txBody>
          <a:bodyPr anchor="t">
            <a:noAutofit/>
          </a:bodyPr>
          <a:lstStyle>
            <a:lvl1pPr algn="l">
              <a:lnSpc>
                <a:spcPts val="5440"/>
              </a:lnSpc>
              <a:defRPr sz="5400">
                <a:solidFill>
                  <a:srgbClr val="141313"/>
                </a:solidFill>
              </a:defRPr>
            </a:lvl1pPr>
          </a:lstStyle>
          <a:p>
            <a:r>
              <a:rPr lang="en-US" dirty="0"/>
              <a:t>Click to edit master title style</a:t>
            </a:r>
          </a:p>
        </p:txBody>
      </p:sp>
      <p:sp>
        <p:nvSpPr>
          <p:cNvPr id="18" name="Content Placeholder 17"/>
          <p:cNvSpPr>
            <a:spLocks noGrp="1"/>
          </p:cNvSpPr>
          <p:nvPr>
            <p:ph sz="quarter" idx="13" hasCustomPrompt="1"/>
          </p:nvPr>
        </p:nvSpPr>
        <p:spPr>
          <a:xfrm>
            <a:off x="515620" y="3731442"/>
            <a:ext cx="4196080" cy="408919"/>
          </a:xfrm>
          <a:prstGeom prst="rect">
            <a:avLst/>
          </a:prstGeom>
        </p:spPr>
        <p:txBody>
          <a:bodyPr anchor="t">
            <a:noAutofit/>
          </a:bodyPr>
          <a:lstStyle>
            <a:lvl1pPr marL="0" indent="0" algn="l">
              <a:lnSpc>
                <a:spcPts val="1800"/>
              </a:lnSpc>
              <a:spcBef>
                <a:spcPts val="0"/>
              </a:spcBef>
              <a:spcAft>
                <a:spcPts val="600"/>
              </a:spcAft>
              <a:buFontTx/>
              <a:buNone/>
              <a:defRPr sz="1800" b="1">
                <a:solidFill>
                  <a:srgbClr val="141313"/>
                </a:solidFill>
              </a:defRPr>
            </a:lvl1pPr>
            <a:lvl2pPr marL="0" indent="0">
              <a:spcBef>
                <a:spcPts val="0"/>
              </a:spcBef>
              <a:spcAft>
                <a:spcPts val="600"/>
              </a:spcAft>
              <a:buFontTx/>
              <a:buNone/>
              <a:defRPr sz="1800"/>
            </a:lvl2pPr>
            <a:lvl3pPr marL="749300" indent="-228600">
              <a:spcBef>
                <a:spcPts val="0"/>
              </a:spcBef>
              <a:spcAft>
                <a:spcPts val="600"/>
              </a:spcAft>
              <a:buFontTx/>
              <a:buNone/>
              <a:defRPr sz="2200"/>
            </a:lvl3pPr>
            <a:lvl4pPr marL="1028700" indent="-279400">
              <a:spcBef>
                <a:spcPts val="0"/>
              </a:spcBef>
              <a:spcAft>
                <a:spcPts val="600"/>
              </a:spcAft>
              <a:buFontTx/>
              <a:buNone/>
              <a:defRPr sz="2200"/>
            </a:lvl4pPr>
            <a:lvl5pPr marL="1257300" indent="-228600">
              <a:spcBef>
                <a:spcPts val="0"/>
              </a:spcBef>
              <a:spcAft>
                <a:spcPts val="600"/>
              </a:spcAft>
              <a:buFontTx/>
              <a:buNone/>
              <a:defRPr sz="2200"/>
            </a:lvl5pPr>
          </a:lstStyle>
          <a:p>
            <a:pPr lvl="0"/>
            <a:r>
              <a:rPr lang="en-US" dirty="0"/>
              <a:t>Click to edit master text styles</a:t>
            </a:r>
          </a:p>
        </p:txBody>
      </p:sp>
      <p:sp>
        <p:nvSpPr>
          <p:cNvPr id="8" name="Subtitle 2"/>
          <p:cNvSpPr>
            <a:spLocks noGrp="1"/>
          </p:cNvSpPr>
          <p:nvPr>
            <p:ph type="subTitle" idx="1" hasCustomPrompt="1"/>
          </p:nvPr>
        </p:nvSpPr>
        <p:spPr>
          <a:xfrm>
            <a:off x="520698" y="2127098"/>
            <a:ext cx="12013286" cy="1136892"/>
          </a:xfrm>
          <a:prstGeom prst="rect">
            <a:avLst/>
          </a:prstGeom>
        </p:spPr>
        <p:txBody>
          <a:bodyPr anchor="t">
            <a:noAutofit/>
          </a:bodyPr>
          <a:lstStyle>
            <a:lvl1pPr marL="0" indent="0" algn="l">
              <a:buNone/>
              <a:defRPr sz="2600" b="1">
                <a:solidFill>
                  <a:srgbClr val="141313"/>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dirty="0"/>
              <a:t>Click to edit master subtitle style</a:t>
            </a:r>
          </a:p>
        </p:txBody>
      </p:sp>
      <p:sp>
        <p:nvSpPr>
          <p:cNvPr id="6" name="Text Placeholder 5"/>
          <p:cNvSpPr>
            <a:spLocks noGrp="1"/>
          </p:cNvSpPr>
          <p:nvPr>
            <p:ph type="body" sz="quarter" idx="16" hasCustomPrompt="1"/>
          </p:nvPr>
        </p:nvSpPr>
        <p:spPr>
          <a:xfrm>
            <a:off x="515938" y="4073353"/>
            <a:ext cx="4195762" cy="2522488"/>
          </a:xfrm>
          <a:prstGeom prst="rect">
            <a:avLst/>
          </a:prstGeom>
        </p:spPr>
        <p:txBody>
          <a:bodyPr>
            <a:noAutofit/>
          </a:bodyPr>
          <a:lstStyle>
            <a:lvl1pPr marL="0" indent="0" algn="l">
              <a:lnSpc>
                <a:spcPct val="100000"/>
              </a:lnSpc>
              <a:spcBef>
                <a:spcPts val="0"/>
              </a:spcBef>
              <a:spcAft>
                <a:spcPts val="600"/>
              </a:spcAft>
              <a:buFontTx/>
              <a:buNone/>
              <a:defRPr sz="1800">
                <a:solidFill>
                  <a:srgbClr val="141313"/>
                </a:solidFill>
              </a:defRPr>
            </a:lvl1pPr>
            <a:lvl2pPr marL="653110" indent="0">
              <a:buFontTx/>
              <a:buNone/>
              <a:defRPr sz="1800"/>
            </a:lvl2pPr>
            <a:lvl3pPr marL="1306221" indent="0">
              <a:buFontTx/>
              <a:buNone/>
              <a:defRPr sz="1800"/>
            </a:lvl3pPr>
            <a:lvl4pPr marL="1959331" indent="0">
              <a:buFontTx/>
              <a:buNone/>
              <a:defRPr sz="1800"/>
            </a:lvl4pPr>
            <a:lvl5pPr marL="2612441" indent="0">
              <a:buFontTx/>
              <a:buNone/>
              <a:defRPr sz="1800"/>
            </a:lvl5pPr>
          </a:lstStyle>
          <a:p>
            <a:pPr lvl="0"/>
            <a:r>
              <a:rPr lang="en-US" dirty="0"/>
              <a:t>Click to edit master text styles</a:t>
            </a:r>
          </a:p>
        </p:txBody>
      </p:sp>
      <p:sp>
        <p:nvSpPr>
          <p:cNvPr id="15" name="Content Placeholder 17"/>
          <p:cNvSpPr>
            <a:spLocks noGrp="1"/>
          </p:cNvSpPr>
          <p:nvPr>
            <p:ph sz="quarter" idx="17" hasCustomPrompt="1"/>
          </p:nvPr>
        </p:nvSpPr>
        <p:spPr>
          <a:xfrm>
            <a:off x="5194162" y="3731442"/>
            <a:ext cx="4196080" cy="408919"/>
          </a:xfrm>
          <a:prstGeom prst="rect">
            <a:avLst/>
          </a:prstGeom>
        </p:spPr>
        <p:txBody>
          <a:bodyPr anchor="t">
            <a:noAutofit/>
          </a:bodyPr>
          <a:lstStyle>
            <a:lvl1pPr marL="0" indent="0" algn="l">
              <a:lnSpc>
                <a:spcPts val="1800"/>
              </a:lnSpc>
              <a:spcBef>
                <a:spcPts val="0"/>
              </a:spcBef>
              <a:spcAft>
                <a:spcPts val="600"/>
              </a:spcAft>
              <a:buFontTx/>
              <a:buNone/>
              <a:defRPr sz="1800" b="1">
                <a:solidFill>
                  <a:srgbClr val="141313"/>
                </a:solidFill>
              </a:defRPr>
            </a:lvl1pPr>
            <a:lvl2pPr marL="0" indent="0">
              <a:spcBef>
                <a:spcPts val="0"/>
              </a:spcBef>
              <a:spcAft>
                <a:spcPts val="600"/>
              </a:spcAft>
              <a:buFontTx/>
              <a:buNone/>
              <a:defRPr sz="1800"/>
            </a:lvl2pPr>
            <a:lvl3pPr marL="749300" indent="-228600">
              <a:spcBef>
                <a:spcPts val="0"/>
              </a:spcBef>
              <a:spcAft>
                <a:spcPts val="600"/>
              </a:spcAft>
              <a:buFontTx/>
              <a:buNone/>
              <a:defRPr sz="2200"/>
            </a:lvl3pPr>
            <a:lvl4pPr marL="1028700" indent="-279400">
              <a:spcBef>
                <a:spcPts val="0"/>
              </a:spcBef>
              <a:spcAft>
                <a:spcPts val="600"/>
              </a:spcAft>
              <a:buFontTx/>
              <a:buNone/>
              <a:defRPr sz="2200"/>
            </a:lvl4pPr>
            <a:lvl5pPr marL="1257300" indent="-228600">
              <a:spcBef>
                <a:spcPts val="0"/>
              </a:spcBef>
              <a:spcAft>
                <a:spcPts val="600"/>
              </a:spcAft>
              <a:buFontTx/>
              <a:buNone/>
              <a:defRPr sz="2200"/>
            </a:lvl5pPr>
          </a:lstStyle>
          <a:p>
            <a:pPr lvl="0"/>
            <a:r>
              <a:rPr lang="en-US" dirty="0"/>
              <a:t>Click to edit master text styles</a:t>
            </a:r>
          </a:p>
        </p:txBody>
      </p:sp>
      <p:sp>
        <p:nvSpPr>
          <p:cNvPr id="17" name="Text Placeholder 5"/>
          <p:cNvSpPr>
            <a:spLocks noGrp="1"/>
          </p:cNvSpPr>
          <p:nvPr>
            <p:ph type="body" sz="quarter" idx="18" hasCustomPrompt="1"/>
          </p:nvPr>
        </p:nvSpPr>
        <p:spPr>
          <a:xfrm>
            <a:off x="5194480" y="4073353"/>
            <a:ext cx="4195762" cy="2522488"/>
          </a:xfrm>
          <a:prstGeom prst="rect">
            <a:avLst/>
          </a:prstGeom>
        </p:spPr>
        <p:txBody>
          <a:bodyPr>
            <a:noAutofit/>
          </a:bodyPr>
          <a:lstStyle>
            <a:lvl1pPr marL="0" indent="0" algn="l">
              <a:lnSpc>
                <a:spcPct val="100000"/>
              </a:lnSpc>
              <a:spcBef>
                <a:spcPts val="0"/>
              </a:spcBef>
              <a:spcAft>
                <a:spcPts val="600"/>
              </a:spcAft>
              <a:buFontTx/>
              <a:buNone/>
              <a:defRPr sz="1800">
                <a:solidFill>
                  <a:srgbClr val="141313"/>
                </a:solidFill>
              </a:defRPr>
            </a:lvl1pPr>
            <a:lvl2pPr marL="653110" indent="0">
              <a:buFontTx/>
              <a:buNone/>
              <a:defRPr sz="1800"/>
            </a:lvl2pPr>
            <a:lvl3pPr marL="1306221" indent="0">
              <a:buFontTx/>
              <a:buNone/>
              <a:defRPr sz="1800"/>
            </a:lvl3pPr>
            <a:lvl4pPr marL="1959331" indent="0">
              <a:buFontTx/>
              <a:buNone/>
              <a:defRPr sz="1800"/>
            </a:lvl4pPr>
            <a:lvl5pPr marL="2612441" indent="0">
              <a:buFontTx/>
              <a:buNone/>
              <a:defRPr sz="1800"/>
            </a:lvl5pPr>
          </a:lstStyle>
          <a:p>
            <a:pPr lvl="0"/>
            <a:r>
              <a:rPr lang="en-US" dirty="0"/>
              <a:t>Click to edit master text styles</a:t>
            </a:r>
          </a:p>
        </p:txBody>
      </p:sp>
      <p:sp>
        <p:nvSpPr>
          <p:cNvPr id="19" name="Content Placeholder 17"/>
          <p:cNvSpPr>
            <a:spLocks noGrp="1"/>
          </p:cNvSpPr>
          <p:nvPr>
            <p:ph sz="quarter" idx="19" hasCustomPrompt="1"/>
          </p:nvPr>
        </p:nvSpPr>
        <p:spPr>
          <a:xfrm>
            <a:off x="9858335" y="3731442"/>
            <a:ext cx="4196080" cy="408919"/>
          </a:xfrm>
          <a:prstGeom prst="rect">
            <a:avLst/>
          </a:prstGeom>
        </p:spPr>
        <p:txBody>
          <a:bodyPr anchor="t">
            <a:noAutofit/>
          </a:bodyPr>
          <a:lstStyle>
            <a:lvl1pPr marL="0" indent="0" algn="l">
              <a:lnSpc>
                <a:spcPts val="1800"/>
              </a:lnSpc>
              <a:spcBef>
                <a:spcPts val="0"/>
              </a:spcBef>
              <a:spcAft>
                <a:spcPts val="600"/>
              </a:spcAft>
              <a:buFontTx/>
              <a:buNone/>
              <a:defRPr sz="1800" b="1">
                <a:solidFill>
                  <a:srgbClr val="141313"/>
                </a:solidFill>
              </a:defRPr>
            </a:lvl1pPr>
            <a:lvl2pPr marL="0" indent="0">
              <a:spcBef>
                <a:spcPts val="0"/>
              </a:spcBef>
              <a:spcAft>
                <a:spcPts val="600"/>
              </a:spcAft>
              <a:buFontTx/>
              <a:buNone/>
              <a:defRPr sz="1800"/>
            </a:lvl2pPr>
            <a:lvl3pPr marL="749300" indent="-228600">
              <a:spcBef>
                <a:spcPts val="0"/>
              </a:spcBef>
              <a:spcAft>
                <a:spcPts val="600"/>
              </a:spcAft>
              <a:buFontTx/>
              <a:buNone/>
              <a:defRPr sz="2200"/>
            </a:lvl3pPr>
            <a:lvl4pPr marL="1028700" indent="-279400">
              <a:spcBef>
                <a:spcPts val="0"/>
              </a:spcBef>
              <a:spcAft>
                <a:spcPts val="600"/>
              </a:spcAft>
              <a:buFontTx/>
              <a:buNone/>
              <a:defRPr sz="2200"/>
            </a:lvl4pPr>
            <a:lvl5pPr marL="1257300" indent="-228600">
              <a:spcBef>
                <a:spcPts val="0"/>
              </a:spcBef>
              <a:spcAft>
                <a:spcPts val="600"/>
              </a:spcAft>
              <a:buFontTx/>
              <a:buNone/>
              <a:defRPr sz="2200"/>
            </a:lvl5pPr>
          </a:lstStyle>
          <a:p>
            <a:pPr lvl="0"/>
            <a:r>
              <a:rPr lang="en-US" dirty="0"/>
              <a:t>Click to edit master text styles</a:t>
            </a:r>
          </a:p>
        </p:txBody>
      </p:sp>
      <p:sp>
        <p:nvSpPr>
          <p:cNvPr id="20" name="Text Placeholder 5"/>
          <p:cNvSpPr>
            <a:spLocks noGrp="1"/>
          </p:cNvSpPr>
          <p:nvPr>
            <p:ph type="body" sz="quarter" idx="20" hasCustomPrompt="1"/>
          </p:nvPr>
        </p:nvSpPr>
        <p:spPr>
          <a:xfrm>
            <a:off x="9858653" y="4073353"/>
            <a:ext cx="4195762" cy="2522488"/>
          </a:xfrm>
          <a:prstGeom prst="rect">
            <a:avLst/>
          </a:prstGeom>
        </p:spPr>
        <p:txBody>
          <a:bodyPr>
            <a:noAutofit/>
          </a:bodyPr>
          <a:lstStyle>
            <a:lvl1pPr marL="0" indent="0" algn="l">
              <a:lnSpc>
                <a:spcPct val="100000"/>
              </a:lnSpc>
              <a:spcBef>
                <a:spcPts val="0"/>
              </a:spcBef>
              <a:spcAft>
                <a:spcPts val="600"/>
              </a:spcAft>
              <a:buFontTx/>
              <a:buNone/>
              <a:defRPr sz="1800">
                <a:solidFill>
                  <a:srgbClr val="141313"/>
                </a:solidFill>
              </a:defRPr>
            </a:lvl1pPr>
            <a:lvl2pPr marL="653110" indent="0">
              <a:buFontTx/>
              <a:buNone/>
              <a:defRPr sz="1800"/>
            </a:lvl2pPr>
            <a:lvl3pPr marL="1306221" indent="0">
              <a:buFontTx/>
              <a:buNone/>
              <a:defRPr sz="1800"/>
            </a:lvl3pPr>
            <a:lvl4pPr marL="1959331" indent="0">
              <a:buFontTx/>
              <a:buNone/>
              <a:defRPr sz="1800"/>
            </a:lvl4pPr>
            <a:lvl5pPr marL="2612441" indent="0">
              <a:buFontTx/>
              <a:buNone/>
              <a:defRPr sz="1800"/>
            </a:lvl5pPr>
          </a:lstStyle>
          <a:p>
            <a:pPr lvl="0"/>
            <a:r>
              <a:rPr lang="en-US" dirty="0"/>
              <a:t>Click to edit master text styles</a:t>
            </a:r>
          </a:p>
        </p:txBody>
      </p:sp>
      <p:pic>
        <p:nvPicPr>
          <p:cNvPr id="14" name="Picture 13" descr="conduent_logo_black.eps"/>
          <p:cNvPicPr>
            <a:picLocks noChangeAspect="1"/>
          </p:cNvPicPr>
          <p:nvPr userDrawn="1"/>
        </p:nvPicPr>
        <p:blipFill>
          <a:blip r:embed="rId2"/>
          <a:stretch>
            <a:fillRect/>
          </a:stretch>
        </p:blipFill>
        <p:spPr>
          <a:xfrm>
            <a:off x="12533984" y="464601"/>
            <a:ext cx="1529109" cy="394401"/>
          </a:xfrm>
          <a:prstGeom prst="rect">
            <a:avLst/>
          </a:prstGeom>
        </p:spPr>
      </p:pic>
      <p:cxnSp>
        <p:nvCxnSpPr>
          <p:cNvPr id="21" name="Straight Connector 20"/>
          <p:cNvCxnSpPr/>
          <p:nvPr userDrawn="1"/>
        </p:nvCxnSpPr>
        <p:spPr>
          <a:xfrm>
            <a:off x="592138" y="3563332"/>
            <a:ext cx="4094162"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5283380" y="3561744"/>
            <a:ext cx="4094162"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9960253" y="3560156"/>
            <a:ext cx="4094162"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6" name="Freeform 25"/>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5300" y="431800"/>
            <a:ext cx="13581063" cy="1371600"/>
          </a:xfrm>
          <a:prstGeom prst="rect">
            <a:avLst/>
          </a:prstGeom>
        </p:spPr>
        <p:txBody>
          <a:bodyPr vert="horz"/>
          <a:lstStyle>
            <a:lvl1pPr algn="l">
              <a:defRPr sz="5400"/>
            </a:lvl1pPr>
          </a:lstStyle>
          <a:p>
            <a:r>
              <a:rPr lang="en-US" dirty="0"/>
              <a:t>Click to edit master title style</a:t>
            </a:r>
          </a:p>
        </p:txBody>
      </p:sp>
      <p:sp>
        <p:nvSpPr>
          <p:cNvPr id="3" name="Date Placeholder 2"/>
          <p:cNvSpPr>
            <a:spLocks noGrp="1"/>
          </p:cNvSpPr>
          <p:nvPr>
            <p:ph type="dt" sz="half" idx="10"/>
          </p:nvPr>
        </p:nvSpPr>
        <p:spPr/>
        <p:txBody>
          <a:bodyPr/>
          <a:lstStyle/>
          <a:p>
            <a:fld id="{5859B4CB-252F-4688-80F2-5D53B68C878F}" type="datetime4">
              <a:rPr lang="en-US" smtClean="0"/>
              <a:t>August 20, 2024</a:t>
            </a:fld>
            <a:endParaRPr lang="en-US" dirty="0"/>
          </a:p>
        </p:txBody>
      </p:sp>
      <p:sp>
        <p:nvSpPr>
          <p:cNvPr id="4" name="Footer Placeholder 3"/>
          <p:cNvSpPr>
            <a:spLocks noGrp="1"/>
          </p:cNvSpPr>
          <p:nvPr>
            <p:ph type="ftr" sz="quarter" idx="11"/>
          </p:nvPr>
        </p:nvSpPr>
        <p:spPr/>
        <p:txBody>
          <a:bodyPr/>
          <a:lstStyle/>
          <a:p>
            <a:r>
              <a:rPr lang="en-US" dirty="0"/>
              <a:t>Adjustment, Void, and Claim Rebill Online Entry Workshop</a:t>
            </a:r>
          </a:p>
        </p:txBody>
      </p:sp>
      <p:sp>
        <p:nvSpPr>
          <p:cNvPr id="5" name="Slide Number Placeholder 4"/>
          <p:cNvSpPr>
            <a:spLocks noGrp="1"/>
          </p:cNvSpPr>
          <p:nvPr>
            <p:ph type="sldNum" sz="quarter" idx="12"/>
          </p:nvPr>
        </p:nvSpPr>
        <p:spPr/>
        <p:txBody>
          <a:bodyPr/>
          <a:lstStyle/>
          <a:p>
            <a:fld id="{CACB3E39-5571-0247-86B7-EF41C2ABA1DB}" type="slidenum">
              <a:rPr lang="en-US" smtClean="0"/>
              <a:pPr/>
              <a:t>‹#›</a:t>
            </a:fld>
            <a:endParaRPr lang="en-US" dirty="0"/>
          </a:p>
        </p:txBody>
      </p:sp>
      <p:sp>
        <p:nvSpPr>
          <p:cNvPr id="6" name="Text Placeholder 8"/>
          <p:cNvSpPr>
            <a:spLocks noGrp="1"/>
          </p:cNvSpPr>
          <p:nvPr>
            <p:ph type="body" sz="quarter" idx="13" hasCustomPrompt="1"/>
          </p:nvPr>
        </p:nvSpPr>
        <p:spPr>
          <a:xfrm>
            <a:off x="520699" y="2082800"/>
            <a:ext cx="13542393" cy="4229100"/>
          </a:xfrm>
          <a:prstGeom prst="rect">
            <a:avLst/>
          </a:prstGeom>
        </p:spPr>
        <p:txBody>
          <a:bodyPr vert="horz"/>
          <a:lstStyle>
            <a:lvl1pPr marL="0" indent="0">
              <a:lnSpc>
                <a:spcPct val="150000"/>
              </a:lnSpc>
              <a:spcBef>
                <a:spcPts val="0"/>
              </a:spcBef>
              <a:spcAft>
                <a:spcPts val="2400"/>
              </a:spcAft>
              <a:buFontTx/>
              <a:buNone/>
              <a:defRPr sz="2000">
                <a:solidFill>
                  <a:srgbClr val="141313"/>
                </a:solidFill>
              </a:defRPr>
            </a:lvl1pPr>
            <a:lvl2pPr>
              <a:buFontTx/>
              <a:buNone/>
              <a:defRPr sz="2000">
                <a:solidFill>
                  <a:srgbClr val="141313"/>
                </a:solidFill>
              </a:defRPr>
            </a:lvl2pPr>
            <a:lvl3pPr>
              <a:buFontTx/>
              <a:buNone/>
              <a:defRPr sz="2000">
                <a:solidFill>
                  <a:srgbClr val="141313"/>
                </a:solidFill>
              </a:defRPr>
            </a:lvl3pPr>
            <a:lvl4pPr>
              <a:buFontTx/>
              <a:buNone/>
              <a:defRPr sz="2000">
                <a:solidFill>
                  <a:srgbClr val="141313"/>
                </a:solidFill>
              </a:defRPr>
            </a:lvl4pPr>
            <a:lvl5pPr>
              <a:buFontTx/>
              <a:buNone/>
              <a:defRPr sz="2000">
                <a:solidFill>
                  <a:srgbClr val="141313"/>
                </a:solidFill>
              </a:defRPr>
            </a:lvl5pPr>
          </a:lstStyle>
          <a:p>
            <a:pPr lvl="0"/>
            <a:r>
              <a:rPr lang="en-US" dirty="0"/>
              <a:t>Click to edit master text styles</a:t>
            </a:r>
          </a:p>
        </p:txBody>
      </p:sp>
      <p:cxnSp>
        <p:nvCxnSpPr>
          <p:cNvPr id="7" name="Straight Connector 6"/>
          <p:cNvCxnSpPr/>
          <p:nvPr userDrawn="1"/>
        </p:nvCxnSpPr>
        <p:spPr>
          <a:xfrm>
            <a:off x="604838" y="2144712"/>
            <a:ext cx="13449300"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Freeform 7"/>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_TextOption2">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AAAFB9"/>
                </a:solidFill>
              </a:defRPr>
            </a:lvl1pPr>
          </a:lstStyle>
          <a:p>
            <a:fld id="{6CCEE465-F0F0-426A-BD7C-59AD97BA6656}" type="datetime4">
              <a:rPr lang="en-US" smtClean="0"/>
              <a:t>August 20, 2024</a:t>
            </a:fld>
            <a:endParaRPr lang="en-US" dirty="0"/>
          </a:p>
        </p:txBody>
      </p:sp>
      <p:sp>
        <p:nvSpPr>
          <p:cNvPr id="3" name="Footer Placeholder 2"/>
          <p:cNvSpPr>
            <a:spLocks noGrp="1"/>
          </p:cNvSpPr>
          <p:nvPr>
            <p:ph type="ftr" sz="quarter" idx="11"/>
          </p:nvPr>
        </p:nvSpPr>
        <p:spPr/>
        <p:txBody>
          <a:bodyPr/>
          <a:lstStyle>
            <a:lvl1pPr>
              <a:defRPr>
                <a:solidFill>
                  <a:srgbClr val="AAAFB9"/>
                </a:solidFill>
              </a:defRPr>
            </a:lvl1pPr>
          </a:lstStyle>
          <a:p>
            <a:r>
              <a:rPr lang="en-US" dirty="0"/>
              <a:t>Adjustment, Void, and Claim Rebill Online Entry Workshop</a:t>
            </a:r>
          </a:p>
        </p:txBody>
      </p:sp>
      <p:sp>
        <p:nvSpPr>
          <p:cNvPr id="4" name="Slide Number Placeholder 3"/>
          <p:cNvSpPr>
            <a:spLocks noGrp="1"/>
          </p:cNvSpPr>
          <p:nvPr>
            <p:ph type="sldNum" sz="quarter" idx="12"/>
          </p:nvPr>
        </p:nvSpPr>
        <p:spPr/>
        <p:txBody>
          <a:bodyPr/>
          <a:lstStyle>
            <a:lvl1pPr>
              <a:defRPr>
                <a:solidFill>
                  <a:srgbClr val="AAAFB9"/>
                </a:solidFill>
              </a:defRPr>
            </a:lvl1pPr>
          </a:lstStyle>
          <a:p>
            <a:fld id="{CACB3E39-5571-0247-86B7-EF41C2ABA1DB}" type="slidenum">
              <a:rPr lang="en-US" smtClean="0"/>
              <a:pPr/>
              <a:t>‹#›</a:t>
            </a:fld>
            <a:endParaRPr lang="en-US" dirty="0"/>
          </a:p>
        </p:txBody>
      </p:sp>
      <p:sp>
        <p:nvSpPr>
          <p:cNvPr id="12" name="Title 11"/>
          <p:cNvSpPr>
            <a:spLocks noGrp="1"/>
          </p:cNvSpPr>
          <p:nvPr>
            <p:ph type="title" hasCustomPrompt="1"/>
          </p:nvPr>
        </p:nvSpPr>
        <p:spPr>
          <a:xfrm>
            <a:off x="495300" y="546778"/>
            <a:ext cx="12038684" cy="1536022"/>
          </a:xfrm>
          <a:prstGeom prst="rect">
            <a:avLst/>
          </a:prstGeom>
        </p:spPr>
        <p:txBody>
          <a:bodyPr anchor="t">
            <a:noAutofit/>
          </a:bodyPr>
          <a:lstStyle>
            <a:lvl1pPr algn="l">
              <a:lnSpc>
                <a:spcPts val="5440"/>
              </a:lnSpc>
              <a:defRPr sz="5400">
                <a:solidFill>
                  <a:srgbClr val="141313"/>
                </a:solidFill>
              </a:defRPr>
            </a:lvl1pPr>
          </a:lstStyle>
          <a:p>
            <a:r>
              <a:rPr lang="en-US" dirty="0"/>
              <a:t>Click to edit master title style</a:t>
            </a:r>
          </a:p>
        </p:txBody>
      </p:sp>
      <p:pic>
        <p:nvPicPr>
          <p:cNvPr id="14" name="Picture 13" descr="conduent_logo_black.eps"/>
          <p:cNvPicPr>
            <a:picLocks noChangeAspect="1"/>
          </p:cNvPicPr>
          <p:nvPr userDrawn="1"/>
        </p:nvPicPr>
        <p:blipFill>
          <a:blip r:embed="rId2"/>
          <a:stretch>
            <a:fillRect/>
          </a:stretch>
        </p:blipFill>
        <p:spPr>
          <a:xfrm>
            <a:off x="12533984" y="464601"/>
            <a:ext cx="1529109" cy="394401"/>
          </a:xfrm>
          <a:prstGeom prst="rect">
            <a:avLst/>
          </a:prstGeom>
        </p:spPr>
      </p:pic>
      <p:sp>
        <p:nvSpPr>
          <p:cNvPr id="26" name="Freeform 25"/>
          <p:cNvSpPr>
            <a:spLocks/>
          </p:cNvSpPr>
          <p:nvPr userDrawn="1"/>
        </p:nvSpPr>
        <p:spPr>
          <a:xfrm>
            <a:off x="604838" y="0"/>
            <a:ext cx="1770216" cy="84956"/>
          </a:xfrm>
          <a:custGeom>
            <a:avLst/>
            <a:gdLst>
              <a:gd name="connsiteX0" fmla="*/ 0 w 7620105"/>
              <a:gd name="connsiteY0" fmla="*/ 20159 h 483798"/>
              <a:gd name="connsiteX1" fmla="*/ 282226 w 7620105"/>
              <a:gd name="connsiteY1" fmla="*/ 483798 h 483798"/>
              <a:gd name="connsiteX2" fmla="*/ 7620105 w 7620105"/>
              <a:gd name="connsiteY2" fmla="*/ 463640 h 483798"/>
              <a:gd name="connsiteX3" fmla="*/ 7317720 w 7620105"/>
              <a:gd name="connsiteY3" fmla="*/ 0 h 483798"/>
              <a:gd name="connsiteX4" fmla="*/ 0 w 7620105"/>
              <a:gd name="connsiteY4" fmla="*/ 20159 h 483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105" h="483798">
                <a:moveTo>
                  <a:pt x="0" y="20159"/>
                </a:moveTo>
                <a:lnTo>
                  <a:pt x="282226" y="483798"/>
                </a:lnTo>
                <a:lnTo>
                  <a:pt x="7620105" y="463640"/>
                </a:lnTo>
                <a:lnTo>
                  <a:pt x="7317720" y="0"/>
                </a:lnTo>
                <a:lnTo>
                  <a:pt x="0" y="20159"/>
                </a:lnTo>
                <a:close/>
              </a:path>
            </a:pathLst>
          </a:custGeom>
          <a:solidFill>
            <a:srgbClr val="FF87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8"/>
          <p:cNvSpPr>
            <a:spLocks noGrp="1"/>
          </p:cNvSpPr>
          <p:nvPr>
            <p:ph type="body" sz="quarter" idx="13" hasCustomPrompt="1"/>
          </p:nvPr>
        </p:nvSpPr>
        <p:spPr>
          <a:xfrm>
            <a:off x="520699" y="2082800"/>
            <a:ext cx="13542393" cy="4229100"/>
          </a:xfrm>
          <a:prstGeom prst="rect">
            <a:avLst/>
          </a:prstGeom>
        </p:spPr>
        <p:txBody>
          <a:bodyPr vert="horz"/>
          <a:lstStyle>
            <a:lvl1pPr marL="0" indent="0">
              <a:lnSpc>
                <a:spcPct val="150000"/>
              </a:lnSpc>
              <a:spcBef>
                <a:spcPts val="0"/>
              </a:spcBef>
              <a:spcAft>
                <a:spcPts val="2400"/>
              </a:spcAft>
              <a:buFontTx/>
              <a:buNone/>
              <a:defRPr sz="2000">
                <a:solidFill>
                  <a:srgbClr val="141313"/>
                </a:solidFill>
              </a:defRPr>
            </a:lvl1pPr>
            <a:lvl2pPr>
              <a:buFontTx/>
              <a:buNone/>
              <a:defRPr sz="2000">
                <a:solidFill>
                  <a:srgbClr val="141313"/>
                </a:solidFill>
              </a:defRPr>
            </a:lvl2pPr>
            <a:lvl3pPr>
              <a:buFontTx/>
              <a:buNone/>
              <a:defRPr sz="2000">
                <a:solidFill>
                  <a:srgbClr val="141313"/>
                </a:solidFill>
              </a:defRPr>
            </a:lvl3pPr>
            <a:lvl4pPr>
              <a:buFontTx/>
              <a:buNone/>
              <a:defRPr sz="2000">
                <a:solidFill>
                  <a:srgbClr val="141313"/>
                </a:solidFill>
              </a:defRPr>
            </a:lvl4pPr>
            <a:lvl5pPr>
              <a:buFontTx/>
              <a:buNone/>
              <a:defRPr sz="2000">
                <a:solidFill>
                  <a:srgbClr val="141313"/>
                </a:solidFill>
              </a:defRPr>
            </a:lvl5pPr>
          </a:lstStyle>
          <a:p>
            <a:pPr lvl="0"/>
            <a:r>
              <a:rPr lang="en-US" dirty="0"/>
              <a:t>Click to edit master text styles</a:t>
            </a:r>
          </a:p>
        </p:txBody>
      </p:sp>
      <p:cxnSp>
        <p:nvCxnSpPr>
          <p:cNvPr id="10" name="Straight Connector 9"/>
          <p:cNvCxnSpPr/>
          <p:nvPr userDrawn="1"/>
        </p:nvCxnSpPr>
        <p:spPr>
          <a:xfrm>
            <a:off x="604838" y="2144712"/>
            <a:ext cx="13449300" cy="1588"/>
          </a:xfrm>
          <a:prstGeom prst="line">
            <a:avLst/>
          </a:prstGeom>
          <a:ln w="12700" cap="flat" cmpd="sng" algn="ctr">
            <a:solidFill>
              <a:srgbClr val="FF87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3"/>
          <p:cNvSpPr>
            <a:spLocks noGrp="1"/>
          </p:cNvSpPr>
          <p:nvPr>
            <p:ph type="dt" sz="half" idx="2"/>
          </p:nvPr>
        </p:nvSpPr>
        <p:spPr>
          <a:xfrm>
            <a:off x="477520" y="7627621"/>
            <a:ext cx="1385195" cy="438150"/>
          </a:xfrm>
          <a:prstGeom prst="rect">
            <a:avLst/>
          </a:prstGeom>
        </p:spPr>
        <p:txBody>
          <a:bodyPr vert="horz" lIns="130622" tIns="65311" rIns="130622" bIns="65311" rtlCol="0" anchor="ctr"/>
          <a:lstStyle>
            <a:lvl1pPr algn="l">
              <a:defRPr sz="1000">
                <a:solidFill>
                  <a:srgbClr val="AAAFB9"/>
                </a:solidFill>
                <a:latin typeface="Arial"/>
                <a:cs typeface="Arial"/>
              </a:defRPr>
            </a:lvl1pPr>
          </a:lstStyle>
          <a:p>
            <a:fld id="{78789082-257E-42CB-9B10-5C87F345EE4E}" type="datetime4">
              <a:rPr lang="en-US" smtClean="0"/>
              <a:t>August 20, 2024</a:t>
            </a:fld>
            <a:endParaRPr lang="en-US" dirty="0"/>
          </a:p>
        </p:txBody>
      </p:sp>
      <p:sp>
        <p:nvSpPr>
          <p:cNvPr id="8" name="Footer Placeholder 4"/>
          <p:cNvSpPr>
            <a:spLocks noGrp="1"/>
          </p:cNvSpPr>
          <p:nvPr>
            <p:ph type="ftr" sz="quarter" idx="3"/>
          </p:nvPr>
        </p:nvSpPr>
        <p:spPr>
          <a:xfrm>
            <a:off x="1862715" y="7627621"/>
            <a:ext cx="7514965" cy="438150"/>
          </a:xfrm>
          <a:prstGeom prst="rect">
            <a:avLst/>
          </a:prstGeom>
        </p:spPr>
        <p:txBody>
          <a:bodyPr vert="horz" lIns="130622" tIns="65311" rIns="130622" bIns="65311" rtlCol="0" anchor="ctr"/>
          <a:lstStyle>
            <a:lvl1pPr algn="l">
              <a:defRPr sz="1000">
                <a:solidFill>
                  <a:srgbClr val="AAAFB9"/>
                </a:solidFill>
                <a:latin typeface="Arial"/>
                <a:cs typeface="Arial"/>
              </a:defRPr>
            </a:lvl1pPr>
          </a:lstStyle>
          <a:p>
            <a:r>
              <a:rPr lang="en-US" dirty="0"/>
              <a:t>Adjustment, Void, and Claim Rebill Online Entry Workshop</a:t>
            </a:r>
          </a:p>
        </p:txBody>
      </p:sp>
      <p:sp>
        <p:nvSpPr>
          <p:cNvPr id="9" name="Slide Number Placeholder 5"/>
          <p:cNvSpPr>
            <a:spLocks noGrp="1"/>
          </p:cNvSpPr>
          <p:nvPr>
            <p:ph type="sldNum" sz="quarter" idx="4"/>
          </p:nvPr>
        </p:nvSpPr>
        <p:spPr>
          <a:xfrm>
            <a:off x="10764520" y="7627621"/>
            <a:ext cx="3413760" cy="438150"/>
          </a:xfrm>
          <a:prstGeom prst="rect">
            <a:avLst/>
          </a:prstGeom>
        </p:spPr>
        <p:txBody>
          <a:bodyPr vert="horz" lIns="130622" tIns="65311" rIns="130622" bIns="65311" rtlCol="0" anchor="ctr"/>
          <a:lstStyle>
            <a:lvl1pPr algn="r">
              <a:defRPr sz="1000">
                <a:solidFill>
                  <a:srgbClr val="AAAFB9"/>
                </a:solidFill>
                <a:latin typeface="Arial"/>
                <a:cs typeface="Arial"/>
              </a:defRPr>
            </a:lvl1pPr>
          </a:lstStyle>
          <a:p>
            <a:fld id="{CACB3E39-5571-0247-86B7-EF41C2ABA1DB}" type="slidenum">
              <a:rPr lang="en-US" smtClean="0"/>
              <a:pPr/>
              <a:t>‹#›</a:t>
            </a:fld>
            <a:endParaRPr lang="en-US" dirty="0"/>
          </a:p>
        </p:txBody>
      </p:sp>
      <p:pic>
        <p:nvPicPr>
          <p:cNvPr id="10" name="Picture 9" descr="conduent_logo_black.eps"/>
          <p:cNvPicPr>
            <a:picLocks noChangeAspect="1"/>
          </p:cNvPicPr>
          <p:nvPr/>
        </p:nvPicPr>
        <p:blipFill>
          <a:blip r:embed="rId21"/>
          <a:stretch>
            <a:fillRect/>
          </a:stretch>
        </p:blipFill>
        <p:spPr>
          <a:xfrm>
            <a:off x="12533984" y="464601"/>
            <a:ext cx="1529109" cy="394401"/>
          </a:xfrm>
          <a:prstGeom prst="rect">
            <a:avLst/>
          </a:prstGeom>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69" r:id="rId8"/>
    <p:sldLayoutId id="2147483657" r:id="rId9"/>
    <p:sldLayoutId id="2147483658" r:id="rId10"/>
    <p:sldLayoutId id="2147483659" r:id="rId11"/>
    <p:sldLayoutId id="2147483660" r:id="rId12"/>
    <p:sldLayoutId id="2147483661" r:id="rId13"/>
    <p:sldLayoutId id="2147483662" r:id="rId14"/>
    <p:sldLayoutId id="2147483664" r:id="rId15"/>
    <p:sldLayoutId id="2147483668" r:id="rId16"/>
    <p:sldLayoutId id="2147483665" r:id="rId17"/>
    <p:sldLayoutId id="2147483666" r:id="rId18"/>
    <p:sldLayoutId id="2147483667" r:id="rId19"/>
  </p:sldLayoutIdLst>
  <p:hf sldNum="0" hdr="0"/>
  <p:txStyles>
    <p:titleStyle>
      <a:lvl1pPr algn="ctr" defTabSz="653110" rtl="0" eaLnBrk="1" latinLnBrk="0" hangingPunct="1">
        <a:spcBef>
          <a:spcPct val="0"/>
        </a:spcBef>
        <a:buNone/>
        <a:defRPr sz="6300" kern="1200">
          <a:solidFill>
            <a:schemeClr val="tx1"/>
          </a:solidFill>
          <a:latin typeface="+mj-lt"/>
          <a:ea typeface="+mj-ea"/>
          <a:cs typeface="+mj-cs"/>
        </a:defRPr>
      </a:lvl1pPr>
    </p:titleStyle>
    <p:bodyStyle>
      <a:lvl1pPr marL="489833" indent="-489833" algn="l" defTabSz="653110" rtl="0" eaLnBrk="1" latinLnBrk="0" hangingPunct="1">
        <a:spcBef>
          <a:spcPct val="20000"/>
        </a:spcBef>
        <a:buFont typeface="Arial"/>
        <a:buChar char="•"/>
        <a:defRPr sz="4600" kern="1200">
          <a:solidFill>
            <a:schemeClr val="tx1"/>
          </a:solidFill>
          <a:latin typeface="+mn-lt"/>
          <a:ea typeface="+mn-ea"/>
          <a:cs typeface="+mn-cs"/>
        </a:defRPr>
      </a:lvl1pPr>
      <a:lvl2pPr marL="1061304" indent="-408194" algn="l" defTabSz="653110" rtl="0" eaLnBrk="1" latinLnBrk="0" hangingPunct="1">
        <a:spcBef>
          <a:spcPct val="20000"/>
        </a:spcBef>
        <a:buFont typeface="Arial"/>
        <a:buChar char="–"/>
        <a:defRPr sz="4000" kern="1200">
          <a:solidFill>
            <a:schemeClr val="tx1"/>
          </a:solidFill>
          <a:latin typeface="+mn-lt"/>
          <a:ea typeface="+mn-ea"/>
          <a:cs typeface="+mn-cs"/>
        </a:defRPr>
      </a:lvl2pPr>
      <a:lvl3pPr marL="1632776" indent="-326555" algn="l" defTabSz="653110" rtl="0" eaLnBrk="1" latinLnBrk="0" hangingPunct="1">
        <a:spcBef>
          <a:spcPct val="20000"/>
        </a:spcBef>
        <a:buFont typeface="Arial"/>
        <a:buChar char="•"/>
        <a:defRPr sz="3400" kern="1200">
          <a:solidFill>
            <a:schemeClr val="tx1"/>
          </a:solidFill>
          <a:latin typeface="+mn-lt"/>
          <a:ea typeface="+mn-ea"/>
          <a:cs typeface="+mn-cs"/>
        </a:defRPr>
      </a:lvl3pPr>
      <a:lvl4pPr marL="2285886" indent="-326555" algn="l" defTabSz="653110" rtl="0" eaLnBrk="1" latinLnBrk="0" hangingPunct="1">
        <a:spcBef>
          <a:spcPct val="20000"/>
        </a:spcBef>
        <a:buFont typeface="Arial"/>
        <a:buChar char="–"/>
        <a:defRPr sz="2900" kern="1200">
          <a:solidFill>
            <a:schemeClr val="tx1"/>
          </a:solidFill>
          <a:latin typeface="+mn-lt"/>
          <a:ea typeface="+mn-ea"/>
          <a:cs typeface="+mn-cs"/>
        </a:defRPr>
      </a:lvl4pPr>
      <a:lvl5pPr marL="2938996" indent="-326555" algn="l" defTabSz="653110" rtl="0" eaLnBrk="1" latinLnBrk="0" hangingPunct="1">
        <a:spcBef>
          <a:spcPct val="20000"/>
        </a:spcBef>
        <a:buFont typeface="Arial"/>
        <a:buChar char="»"/>
        <a:defRPr sz="2900" kern="1200">
          <a:solidFill>
            <a:schemeClr val="tx1"/>
          </a:solidFill>
          <a:latin typeface="+mn-lt"/>
          <a:ea typeface="+mn-ea"/>
          <a:cs typeface="+mn-cs"/>
        </a:defRPr>
      </a:lvl5pPr>
      <a:lvl6pPr marL="3592106" indent="-326555" algn="l" defTabSz="653110" rtl="0" eaLnBrk="1" latinLnBrk="0" hangingPunct="1">
        <a:spcBef>
          <a:spcPct val="20000"/>
        </a:spcBef>
        <a:buFont typeface="Arial"/>
        <a:buChar char="•"/>
        <a:defRPr sz="2900" kern="1200">
          <a:solidFill>
            <a:schemeClr val="tx1"/>
          </a:solidFill>
          <a:latin typeface="+mn-lt"/>
          <a:ea typeface="+mn-ea"/>
          <a:cs typeface="+mn-cs"/>
        </a:defRPr>
      </a:lvl6pPr>
      <a:lvl7pPr marL="4245216" indent="-326555" algn="l" defTabSz="653110" rtl="0" eaLnBrk="1" latinLnBrk="0" hangingPunct="1">
        <a:spcBef>
          <a:spcPct val="20000"/>
        </a:spcBef>
        <a:buFont typeface="Arial"/>
        <a:buChar char="•"/>
        <a:defRPr sz="2900" kern="1200">
          <a:solidFill>
            <a:schemeClr val="tx1"/>
          </a:solidFill>
          <a:latin typeface="+mn-lt"/>
          <a:ea typeface="+mn-ea"/>
          <a:cs typeface="+mn-cs"/>
        </a:defRPr>
      </a:lvl7pPr>
      <a:lvl8pPr marL="4898327" indent="-326555" algn="l" defTabSz="653110" rtl="0" eaLnBrk="1" latinLnBrk="0" hangingPunct="1">
        <a:spcBef>
          <a:spcPct val="20000"/>
        </a:spcBef>
        <a:buFont typeface="Arial"/>
        <a:buChar char="•"/>
        <a:defRPr sz="2900" kern="1200">
          <a:solidFill>
            <a:schemeClr val="tx1"/>
          </a:solidFill>
          <a:latin typeface="+mn-lt"/>
          <a:ea typeface="+mn-ea"/>
          <a:cs typeface="+mn-cs"/>
        </a:defRPr>
      </a:lvl8pPr>
      <a:lvl9pPr marL="5551437" indent="-326555" algn="l" defTabSz="653110" rtl="0" eaLnBrk="1" latinLnBrk="0" hangingPunct="1">
        <a:spcBef>
          <a:spcPct val="20000"/>
        </a:spcBef>
        <a:buFont typeface="Arial"/>
        <a:buChar char="•"/>
        <a:defRPr sz="2900" kern="1200">
          <a:solidFill>
            <a:schemeClr val="tx1"/>
          </a:solidFill>
          <a:latin typeface="+mn-lt"/>
          <a:ea typeface="+mn-ea"/>
          <a:cs typeface="+mn-cs"/>
        </a:defRPr>
      </a:lvl9pPr>
    </p:bodyStyle>
    <p:otherStyle>
      <a:defPPr>
        <a:defRPr lang="en-US"/>
      </a:defPPr>
      <a:lvl1pPr marL="0" algn="l" defTabSz="653110" rtl="0" eaLnBrk="1" latinLnBrk="0" hangingPunct="1">
        <a:defRPr sz="2600" kern="1200">
          <a:solidFill>
            <a:schemeClr val="tx1"/>
          </a:solidFill>
          <a:latin typeface="+mn-lt"/>
          <a:ea typeface="+mn-ea"/>
          <a:cs typeface="+mn-cs"/>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8" Type="http://schemas.openxmlformats.org/officeDocument/2006/relationships/hyperlink" Target="http://www.hca.nm.gov/providers/rules-nm-administrative-code/" TargetMode="External"/><Relationship Id="rId3" Type="http://schemas.openxmlformats.org/officeDocument/2006/relationships/hyperlink" Target="https://nmmedicaid.portal.conduent.com/static/index.htm" TargetMode="External"/><Relationship Id="rId7" Type="http://schemas.openxmlformats.org/officeDocument/2006/relationships/hyperlink" Target="mailto:HIPAA.DeskNM@hsd.nm.gov"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hyperlink" Target="mailto:NMProviderSUPPORT@conduent.com" TargetMode="External"/><Relationship Id="rId5" Type="http://schemas.openxmlformats.org/officeDocument/2006/relationships/hyperlink" Target="mailto:HSD.PEDeterminers@state.nm.us" TargetMode="External"/><Relationship Id="rId4" Type="http://schemas.openxmlformats.org/officeDocument/2006/relationships/hyperlink" Target="http://www.hca.nm.gov/" TargetMode="External"/><Relationship Id="rId9" Type="http://schemas.openxmlformats.org/officeDocument/2006/relationships/hyperlink" Target="https://www.yes.state.nm.us/yesnm/home/index"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15865" y="3581400"/>
            <a:ext cx="6833235" cy="1371600"/>
          </a:xfrm>
          <a:solidFill>
            <a:schemeClr val="bg1"/>
          </a:solidFill>
        </p:spPr>
        <p:txBody>
          <a:bodyPr/>
          <a:lstStyle/>
          <a:p>
            <a:r>
              <a:rPr lang="en-US" dirty="0"/>
              <a:t>Online Claims Entry Adjustment, Void and Re-bill</a:t>
            </a:r>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78946" y="166892"/>
            <a:ext cx="11427759" cy="801296"/>
          </a:xfrm>
        </p:spPr>
        <p:txBody>
          <a:bodyPr/>
          <a:lstStyle/>
          <a:p>
            <a:r>
              <a:rPr lang="en-US" sz="4400" dirty="0"/>
              <a:t>CMS- 1500 Adjustment Form</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8946" y="1263071"/>
            <a:ext cx="9993854" cy="6465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978946" y="7186108"/>
            <a:ext cx="1688950" cy="5701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err="1">
              <a:solidFill>
                <a:srgbClr val="FFFFFE"/>
              </a:solidFill>
            </a:endParaRPr>
          </a:p>
        </p:txBody>
      </p:sp>
    </p:spTree>
    <p:extLst>
      <p:ext uri="{BB962C8B-B14F-4D97-AF65-F5344CB8AC3E}">
        <p14:creationId xmlns:p14="http://schemas.microsoft.com/office/powerpoint/2010/main" val="1513530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78946" y="685279"/>
            <a:ext cx="11427759" cy="801296"/>
          </a:xfrm>
        </p:spPr>
        <p:txBody>
          <a:bodyPr/>
          <a:lstStyle/>
          <a:p>
            <a:r>
              <a:rPr lang="en-US" sz="4400" dirty="0"/>
              <a:t>CMS- 1500 Adjustment Form</a:t>
            </a:r>
          </a:p>
        </p:txBody>
      </p:sp>
      <p:sp>
        <p:nvSpPr>
          <p:cNvPr id="2" name="Rectangle 1"/>
          <p:cNvSpPr/>
          <p:nvPr/>
        </p:nvSpPr>
        <p:spPr>
          <a:xfrm>
            <a:off x="978946" y="7186108"/>
            <a:ext cx="1688950" cy="5701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err="1">
              <a:solidFill>
                <a:srgbClr val="FFFFFE"/>
              </a:solidFill>
            </a:endParaRPr>
          </a:p>
        </p:txBody>
      </p:sp>
      <p:pic>
        <p:nvPicPr>
          <p:cNvPr id="5" name="Picture 4">
            <a:extLst>
              <a:ext uri="{FF2B5EF4-FFF2-40B4-BE49-F238E27FC236}">
                <a16:creationId xmlns:a16="http://schemas.microsoft.com/office/drawing/2014/main" id="{601882E6-A79E-4F64-B49E-B0AF7C9BBB3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8630" y="3104939"/>
            <a:ext cx="11595810" cy="4058534"/>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D7211189-C85F-4781-8D01-8818FFDC27FA}"/>
              </a:ext>
            </a:extLst>
          </p:cNvPr>
          <p:cNvSpPr txBox="1"/>
          <p:nvPr/>
        </p:nvSpPr>
        <p:spPr>
          <a:xfrm>
            <a:off x="978946" y="1998372"/>
            <a:ext cx="10062434" cy="1323439"/>
          </a:xfrm>
          <a:prstGeom prst="rect">
            <a:avLst/>
          </a:prstGeom>
          <a:noFill/>
        </p:spPr>
        <p:txBody>
          <a:bodyPr wrap="square" rtlCol="0">
            <a:spAutoFit/>
          </a:bodyPr>
          <a:lstStyle/>
          <a:p>
            <a:r>
              <a:rPr lang="en-US" sz="2000" dirty="0"/>
              <a:t>Update the Total Charge, Prior Payment, and Amount Due if needed.</a:t>
            </a:r>
          </a:p>
          <a:p>
            <a:r>
              <a:rPr lang="en-US" sz="2000" dirty="0"/>
              <a:t>Click the certify button and Submit to receive the adjustment TCN and status.</a:t>
            </a:r>
          </a:p>
          <a:p>
            <a:endParaRPr lang="en-US" sz="2000" dirty="0">
              <a:solidFill>
                <a:srgbClr val="FF0000"/>
              </a:solidFill>
            </a:endParaRPr>
          </a:p>
          <a:p>
            <a:endParaRPr lang="en-US" sz="2000" dirty="0"/>
          </a:p>
        </p:txBody>
      </p:sp>
      <p:sp>
        <p:nvSpPr>
          <p:cNvPr id="4" name="Rectangle 3">
            <a:extLst>
              <a:ext uri="{FF2B5EF4-FFF2-40B4-BE49-F238E27FC236}">
                <a16:creationId xmlns:a16="http://schemas.microsoft.com/office/drawing/2014/main" id="{8425E357-14C1-48E3-87E1-715F5ECB0DB5}"/>
              </a:ext>
            </a:extLst>
          </p:cNvPr>
          <p:cNvSpPr/>
          <p:nvPr/>
        </p:nvSpPr>
        <p:spPr>
          <a:xfrm>
            <a:off x="8046720" y="2617470"/>
            <a:ext cx="3989070" cy="118872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err="1">
              <a:solidFill>
                <a:srgbClr val="FFFFFE"/>
              </a:solidFill>
            </a:endParaRPr>
          </a:p>
        </p:txBody>
      </p:sp>
    </p:spTree>
    <p:extLst>
      <p:ext uri="{BB962C8B-B14F-4D97-AF65-F5344CB8AC3E}">
        <p14:creationId xmlns:p14="http://schemas.microsoft.com/office/powerpoint/2010/main" val="14808815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15865" y="3656704"/>
            <a:ext cx="8065135" cy="1371600"/>
          </a:xfrm>
          <a:solidFill>
            <a:schemeClr val="bg1"/>
          </a:solidFill>
        </p:spPr>
        <p:txBody>
          <a:bodyPr/>
          <a:lstStyle/>
          <a:p>
            <a:r>
              <a:rPr lang="en-US" dirty="0"/>
              <a:t>UB-04 Adjustments</a:t>
            </a:r>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extLst>
      <p:ext uri="{BB962C8B-B14F-4D97-AF65-F5344CB8AC3E}">
        <p14:creationId xmlns:p14="http://schemas.microsoft.com/office/powerpoint/2010/main" val="1677232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fld id="{6557FDDE-F4DE-40BA-8102-EFDF29D6724A}" type="datetime4">
              <a:rPr lang="en-US" smtClean="0"/>
              <a:t>August 20, 2024</a:t>
            </a:fld>
            <a:endParaRPr lang="en-US" dirty="0"/>
          </a:p>
        </p:txBody>
      </p:sp>
      <p:sp>
        <p:nvSpPr>
          <p:cNvPr id="10" name="Rectangle 3"/>
          <p:cNvSpPr txBox="1">
            <a:spLocks noChangeArrowheads="1"/>
          </p:cNvSpPr>
          <p:nvPr/>
        </p:nvSpPr>
        <p:spPr bwMode="auto">
          <a:xfrm>
            <a:off x="1540435" y="2309215"/>
            <a:ext cx="8171628" cy="5043637"/>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buFont typeface="Arial" panose="020B0604020202020204" pitchFamily="34" charset="0"/>
              <a:buChar char="•"/>
            </a:pPr>
            <a:endParaRPr lang="en-US" sz="2400" dirty="0"/>
          </a:p>
          <a:p>
            <a:pPr marL="342900" lvl="0" indent="-342900">
              <a:buFont typeface="Arial" panose="020B0604020202020204" pitchFamily="34" charset="0"/>
              <a:buChar char="•"/>
            </a:pPr>
            <a:endParaRPr lang="en-US" sz="2400" dirty="0"/>
          </a:p>
          <a:p>
            <a:pPr marL="342900" lvl="0" indent="-342900">
              <a:buFont typeface="Arial" panose="020B0604020202020204" pitchFamily="34" charset="0"/>
              <a:buChar char="•"/>
            </a:pPr>
            <a:endParaRPr lang="en-US" sz="2400" dirty="0"/>
          </a:p>
        </p:txBody>
      </p:sp>
      <p:sp>
        <p:nvSpPr>
          <p:cNvPr id="6" name="Footer Placeholder 1"/>
          <p:cNvSpPr>
            <a:spLocks noGrp="1"/>
          </p:cNvSpPr>
          <p:nvPr>
            <p:ph type="ftr" sz="quarter" idx="11"/>
          </p:nvPr>
        </p:nvSpPr>
        <p:spPr>
          <a:xfrm>
            <a:off x="1862715" y="7627621"/>
            <a:ext cx="7514965" cy="438150"/>
          </a:xfrm>
        </p:spPr>
        <p:txBody>
          <a:bodyPr/>
          <a:lstStyle/>
          <a:p>
            <a:r>
              <a:rPr lang="en-US" dirty="0"/>
              <a:t>Adjustment, Void, and Claim Rebill Online Entry Workshop</a:t>
            </a:r>
          </a:p>
        </p:txBody>
      </p:sp>
      <p:cxnSp>
        <p:nvCxnSpPr>
          <p:cNvPr id="12" name="Straight Arrow Connector 11"/>
          <p:cNvCxnSpPr/>
          <p:nvPr/>
        </p:nvCxnSpPr>
        <p:spPr>
          <a:xfrm>
            <a:off x="12252960" y="3699331"/>
            <a:ext cx="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5400339" y="4195482"/>
            <a:ext cx="914400" cy="457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4" name="Rectangle 3"/>
          <p:cNvSpPr/>
          <p:nvPr/>
        </p:nvSpPr>
        <p:spPr>
          <a:xfrm>
            <a:off x="7939144" y="4195482"/>
            <a:ext cx="1438536" cy="457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5" name="Rectangle 4"/>
          <p:cNvSpPr/>
          <p:nvPr/>
        </p:nvSpPr>
        <p:spPr>
          <a:xfrm>
            <a:off x="4475181" y="3420930"/>
            <a:ext cx="1559859" cy="2784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7" name="Rectangle 6"/>
          <p:cNvSpPr/>
          <p:nvPr/>
        </p:nvSpPr>
        <p:spPr>
          <a:xfrm>
            <a:off x="4475181" y="3227295"/>
            <a:ext cx="1839558" cy="1317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8" name="Rectangle 7"/>
          <p:cNvSpPr/>
          <p:nvPr/>
        </p:nvSpPr>
        <p:spPr>
          <a:xfrm>
            <a:off x="8821271" y="3227295"/>
            <a:ext cx="656216" cy="1317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1" name="Rectangle 10"/>
          <p:cNvSpPr/>
          <p:nvPr/>
        </p:nvSpPr>
        <p:spPr>
          <a:xfrm>
            <a:off x="10671585" y="5918083"/>
            <a:ext cx="3162749" cy="1182042"/>
          </a:xfrm>
          <a:prstGeom prst="rect">
            <a:avLst/>
          </a:prstGeom>
          <a:noFill/>
          <a:ln w="381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r>
              <a:rPr lang="en-US" sz="1200" b="1" dirty="0">
                <a:solidFill>
                  <a:srgbClr val="C00000"/>
                </a:solidFill>
              </a:rPr>
            </a:br>
            <a:r>
              <a:rPr lang="en-US" sz="1400" b="1" dirty="0">
                <a:solidFill>
                  <a:srgbClr val="C00000"/>
                </a:solidFill>
              </a:rPr>
              <a:t>All data associated with the previously submitted TCN will auto-populate</a:t>
            </a:r>
          </a:p>
          <a:p>
            <a:pPr algn="ctr"/>
            <a:endParaRPr lang="en-US" sz="1200" b="1" dirty="0">
              <a:solidFill>
                <a:srgbClr val="C00000"/>
              </a:solidFill>
            </a:endParaRPr>
          </a:p>
        </p:txBody>
      </p:sp>
      <p:sp>
        <p:nvSpPr>
          <p:cNvPr id="21" name="Rectangle 20"/>
          <p:cNvSpPr/>
          <p:nvPr/>
        </p:nvSpPr>
        <p:spPr>
          <a:xfrm>
            <a:off x="10531736" y="4186516"/>
            <a:ext cx="3162749" cy="1182042"/>
          </a:xfrm>
          <a:prstGeom prst="rect">
            <a:avLst/>
          </a:prstGeom>
          <a:noFill/>
          <a:ln w="381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rgbClr val="C00000"/>
                </a:solidFill>
              </a:rPr>
              <a:t>Make any changes to the existing information provided</a:t>
            </a:r>
          </a:p>
        </p:txBody>
      </p:sp>
      <p:sp>
        <p:nvSpPr>
          <p:cNvPr id="2" name="Rectangle 1"/>
          <p:cNvSpPr/>
          <p:nvPr/>
        </p:nvSpPr>
        <p:spPr>
          <a:xfrm>
            <a:off x="3636085" y="3012142"/>
            <a:ext cx="656216" cy="21515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3" name="Rectangle 12"/>
          <p:cNvSpPr/>
          <p:nvPr/>
        </p:nvSpPr>
        <p:spPr>
          <a:xfrm>
            <a:off x="3636085" y="3420930"/>
            <a:ext cx="537882" cy="2784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4" name="Rectangle 13"/>
          <p:cNvSpPr/>
          <p:nvPr/>
        </p:nvSpPr>
        <p:spPr>
          <a:xfrm>
            <a:off x="3636085" y="3851238"/>
            <a:ext cx="537882" cy="1828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pic>
        <p:nvPicPr>
          <p:cNvPr id="2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28439" y="2474258"/>
            <a:ext cx="8458200" cy="469106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602428" y="1301675"/>
            <a:ext cx="9109635" cy="830997"/>
          </a:xfrm>
          <a:prstGeom prst="rect">
            <a:avLst/>
          </a:prstGeom>
          <a:noFill/>
        </p:spPr>
        <p:txBody>
          <a:bodyPr wrap="square" rtlCol="0">
            <a:spAutoFit/>
          </a:bodyPr>
          <a:lstStyle/>
          <a:p>
            <a:r>
              <a:rPr lang="en-US" sz="4800" dirty="0"/>
              <a:t>UB-04 Adjustments</a:t>
            </a:r>
          </a:p>
        </p:txBody>
      </p:sp>
    </p:spTree>
    <p:extLst>
      <p:ext uri="{BB962C8B-B14F-4D97-AF65-F5344CB8AC3E}">
        <p14:creationId xmlns:p14="http://schemas.microsoft.com/office/powerpoint/2010/main" val="1926301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fld id="{4F369F26-EF68-49EF-B825-108B9F81EF35}" type="datetime4">
              <a:rPr lang="en-US" smtClean="0"/>
              <a:t>August 20, 2024</a:t>
            </a:fld>
            <a:endParaRPr lang="en-US" dirty="0"/>
          </a:p>
        </p:txBody>
      </p:sp>
      <p:sp>
        <p:nvSpPr>
          <p:cNvPr id="10" name="Rectangle 3"/>
          <p:cNvSpPr txBox="1">
            <a:spLocks noChangeArrowheads="1"/>
          </p:cNvSpPr>
          <p:nvPr/>
        </p:nvSpPr>
        <p:spPr bwMode="auto">
          <a:xfrm>
            <a:off x="1540435" y="2309215"/>
            <a:ext cx="8171628" cy="5043637"/>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buFont typeface="Arial" panose="020B0604020202020204" pitchFamily="34" charset="0"/>
              <a:buChar char="•"/>
            </a:pPr>
            <a:endParaRPr lang="en-US" sz="2400" dirty="0"/>
          </a:p>
          <a:p>
            <a:pPr marL="342900" lvl="0" indent="-342900">
              <a:buFont typeface="Arial" panose="020B0604020202020204" pitchFamily="34" charset="0"/>
              <a:buChar char="•"/>
            </a:pPr>
            <a:endParaRPr lang="en-US" sz="2400" dirty="0"/>
          </a:p>
          <a:p>
            <a:pPr marL="342900" lvl="0" indent="-342900">
              <a:buFont typeface="Arial" panose="020B0604020202020204" pitchFamily="34" charset="0"/>
              <a:buChar char="•"/>
            </a:pPr>
            <a:endParaRPr lang="en-US" sz="2400" dirty="0"/>
          </a:p>
        </p:txBody>
      </p:sp>
      <p:sp>
        <p:nvSpPr>
          <p:cNvPr id="6" name="Footer Placeholder 1"/>
          <p:cNvSpPr>
            <a:spLocks noGrp="1"/>
          </p:cNvSpPr>
          <p:nvPr>
            <p:ph type="ftr" sz="quarter" idx="11"/>
          </p:nvPr>
        </p:nvSpPr>
        <p:spPr>
          <a:xfrm>
            <a:off x="1862715" y="7627621"/>
            <a:ext cx="7514965" cy="438150"/>
          </a:xfrm>
        </p:spPr>
        <p:txBody>
          <a:bodyPr/>
          <a:lstStyle/>
          <a:p>
            <a:r>
              <a:rPr lang="en-US" dirty="0"/>
              <a:t>Adjustment, Void, and Claim Rebill Online Entry Workshop</a:t>
            </a:r>
          </a:p>
        </p:txBody>
      </p:sp>
      <p:cxnSp>
        <p:nvCxnSpPr>
          <p:cNvPr id="12" name="Straight Arrow Connector 11"/>
          <p:cNvCxnSpPr/>
          <p:nvPr/>
        </p:nvCxnSpPr>
        <p:spPr>
          <a:xfrm>
            <a:off x="12252960" y="3699331"/>
            <a:ext cx="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5400339" y="4195482"/>
            <a:ext cx="914400" cy="457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4" name="Rectangle 3"/>
          <p:cNvSpPr/>
          <p:nvPr/>
        </p:nvSpPr>
        <p:spPr>
          <a:xfrm>
            <a:off x="7939144" y="4195482"/>
            <a:ext cx="1438536" cy="457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5" name="Rectangle 4"/>
          <p:cNvSpPr/>
          <p:nvPr/>
        </p:nvSpPr>
        <p:spPr>
          <a:xfrm>
            <a:off x="4475181" y="3420930"/>
            <a:ext cx="1559859" cy="2784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7" name="Rectangle 6"/>
          <p:cNvSpPr/>
          <p:nvPr/>
        </p:nvSpPr>
        <p:spPr>
          <a:xfrm>
            <a:off x="4475181" y="3227295"/>
            <a:ext cx="1839558" cy="1317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8" name="Rectangle 7"/>
          <p:cNvSpPr/>
          <p:nvPr/>
        </p:nvSpPr>
        <p:spPr>
          <a:xfrm>
            <a:off x="8821271" y="3227295"/>
            <a:ext cx="656216" cy="1317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1" name="Rectangle 10"/>
          <p:cNvSpPr/>
          <p:nvPr/>
        </p:nvSpPr>
        <p:spPr>
          <a:xfrm>
            <a:off x="10671585" y="5482488"/>
            <a:ext cx="3162749" cy="1182042"/>
          </a:xfrm>
          <a:prstGeom prst="rect">
            <a:avLst/>
          </a:prstGeom>
          <a:noFill/>
          <a:ln w="381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r>
              <a:rPr lang="en-US" sz="1200" b="1" dirty="0">
                <a:solidFill>
                  <a:srgbClr val="C00000"/>
                </a:solidFill>
              </a:rPr>
            </a:br>
            <a:r>
              <a:rPr lang="en-US" sz="1400" b="1" dirty="0">
                <a:solidFill>
                  <a:srgbClr val="C00000"/>
                </a:solidFill>
              </a:rPr>
              <a:t>All data associated with the previously submitted TCN will auto-populate</a:t>
            </a:r>
          </a:p>
          <a:p>
            <a:pPr algn="ctr"/>
            <a:endParaRPr lang="en-US" sz="1200" b="1" dirty="0">
              <a:solidFill>
                <a:srgbClr val="C00000"/>
              </a:solidFill>
            </a:endParaRPr>
          </a:p>
        </p:txBody>
      </p:sp>
      <p:sp>
        <p:nvSpPr>
          <p:cNvPr id="21" name="Rectangle 20"/>
          <p:cNvSpPr/>
          <p:nvPr/>
        </p:nvSpPr>
        <p:spPr>
          <a:xfrm>
            <a:off x="10671585" y="2421121"/>
            <a:ext cx="3162749" cy="1182042"/>
          </a:xfrm>
          <a:prstGeom prst="rect">
            <a:avLst/>
          </a:prstGeom>
          <a:noFill/>
          <a:ln w="381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rgbClr val="C00000"/>
                </a:solidFill>
              </a:rPr>
              <a:t>Make any changes to the existing information provided</a:t>
            </a:r>
          </a:p>
        </p:txBody>
      </p:sp>
      <p:sp>
        <p:nvSpPr>
          <p:cNvPr id="2" name="Rectangle 1"/>
          <p:cNvSpPr/>
          <p:nvPr/>
        </p:nvSpPr>
        <p:spPr>
          <a:xfrm>
            <a:off x="3636085" y="3012142"/>
            <a:ext cx="656216" cy="21515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3" name="Rectangle 12"/>
          <p:cNvSpPr/>
          <p:nvPr/>
        </p:nvSpPr>
        <p:spPr>
          <a:xfrm>
            <a:off x="3636085" y="3420930"/>
            <a:ext cx="537882" cy="2784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4" name="Rectangle 13"/>
          <p:cNvSpPr/>
          <p:nvPr/>
        </p:nvSpPr>
        <p:spPr>
          <a:xfrm>
            <a:off x="3636085" y="3851238"/>
            <a:ext cx="537882" cy="1828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pic>
        <p:nvPicPr>
          <p:cNvPr id="1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72640" y="2309215"/>
            <a:ext cx="7924800" cy="457199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4292301" y="5777999"/>
            <a:ext cx="5335793" cy="591021"/>
          </a:xfrm>
          <a:prstGeom prst="rect">
            <a:avLst/>
          </a:prstGeom>
          <a:solidFill>
            <a:schemeClr val="bg1"/>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8" name="TextBox 17"/>
          <p:cNvSpPr txBox="1"/>
          <p:nvPr/>
        </p:nvSpPr>
        <p:spPr>
          <a:xfrm>
            <a:off x="602428" y="1301675"/>
            <a:ext cx="9109635" cy="830997"/>
          </a:xfrm>
          <a:prstGeom prst="rect">
            <a:avLst/>
          </a:prstGeom>
          <a:noFill/>
        </p:spPr>
        <p:txBody>
          <a:bodyPr wrap="square" rtlCol="0">
            <a:spAutoFit/>
          </a:bodyPr>
          <a:lstStyle/>
          <a:p>
            <a:r>
              <a:rPr lang="en-US" sz="4800" dirty="0"/>
              <a:t>UB-04 Adjustments</a:t>
            </a:r>
          </a:p>
        </p:txBody>
      </p:sp>
    </p:spTree>
    <p:extLst>
      <p:ext uri="{BB962C8B-B14F-4D97-AF65-F5344CB8AC3E}">
        <p14:creationId xmlns:p14="http://schemas.microsoft.com/office/powerpoint/2010/main" val="4071254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fld id="{1D202F78-3DEC-422E-9671-3F61DF0ED6F9}" type="datetime4">
              <a:rPr lang="en-US" smtClean="0"/>
              <a:t>August 20, 2024</a:t>
            </a:fld>
            <a:endParaRPr lang="en-US" dirty="0"/>
          </a:p>
        </p:txBody>
      </p:sp>
      <p:sp>
        <p:nvSpPr>
          <p:cNvPr id="10" name="Rectangle 3"/>
          <p:cNvSpPr txBox="1">
            <a:spLocks noChangeArrowheads="1"/>
          </p:cNvSpPr>
          <p:nvPr/>
        </p:nvSpPr>
        <p:spPr bwMode="auto">
          <a:xfrm>
            <a:off x="1540435" y="2309215"/>
            <a:ext cx="8171628" cy="5043637"/>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buFont typeface="Arial" panose="020B0604020202020204" pitchFamily="34" charset="0"/>
              <a:buChar char="•"/>
            </a:pPr>
            <a:endParaRPr lang="en-US" sz="2400" dirty="0"/>
          </a:p>
          <a:p>
            <a:pPr marL="342900" lvl="0" indent="-342900">
              <a:buFont typeface="Arial" panose="020B0604020202020204" pitchFamily="34" charset="0"/>
              <a:buChar char="•"/>
            </a:pPr>
            <a:endParaRPr lang="en-US" sz="2400" dirty="0"/>
          </a:p>
          <a:p>
            <a:pPr marL="342900" lvl="0" indent="-342900">
              <a:buFont typeface="Arial" panose="020B0604020202020204" pitchFamily="34" charset="0"/>
              <a:buChar char="•"/>
            </a:pPr>
            <a:endParaRPr lang="en-US" sz="2400" dirty="0"/>
          </a:p>
        </p:txBody>
      </p:sp>
      <p:sp>
        <p:nvSpPr>
          <p:cNvPr id="6" name="Footer Placeholder 1"/>
          <p:cNvSpPr>
            <a:spLocks noGrp="1"/>
          </p:cNvSpPr>
          <p:nvPr>
            <p:ph type="ftr" sz="quarter" idx="11"/>
          </p:nvPr>
        </p:nvSpPr>
        <p:spPr>
          <a:xfrm>
            <a:off x="1862715" y="7627621"/>
            <a:ext cx="7514965" cy="438150"/>
          </a:xfrm>
        </p:spPr>
        <p:txBody>
          <a:bodyPr/>
          <a:lstStyle/>
          <a:p>
            <a:r>
              <a:rPr lang="en-US" dirty="0"/>
              <a:t>Adjustment, Void, and Claim Rebill Online Entry Workshop</a:t>
            </a:r>
          </a:p>
        </p:txBody>
      </p:sp>
      <p:cxnSp>
        <p:nvCxnSpPr>
          <p:cNvPr id="12" name="Straight Arrow Connector 11"/>
          <p:cNvCxnSpPr/>
          <p:nvPr/>
        </p:nvCxnSpPr>
        <p:spPr>
          <a:xfrm>
            <a:off x="12252960" y="3699331"/>
            <a:ext cx="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5400339" y="4195482"/>
            <a:ext cx="914400" cy="457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4" name="Rectangle 3"/>
          <p:cNvSpPr/>
          <p:nvPr/>
        </p:nvSpPr>
        <p:spPr>
          <a:xfrm>
            <a:off x="7939144" y="4195482"/>
            <a:ext cx="1438536" cy="457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5" name="Rectangle 4"/>
          <p:cNvSpPr/>
          <p:nvPr/>
        </p:nvSpPr>
        <p:spPr>
          <a:xfrm>
            <a:off x="4475181" y="3420930"/>
            <a:ext cx="1559859" cy="2784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7" name="Rectangle 6"/>
          <p:cNvSpPr/>
          <p:nvPr/>
        </p:nvSpPr>
        <p:spPr>
          <a:xfrm>
            <a:off x="4475181" y="3227295"/>
            <a:ext cx="1839558" cy="1317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8" name="Rectangle 7"/>
          <p:cNvSpPr/>
          <p:nvPr/>
        </p:nvSpPr>
        <p:spPr>
          <a:xfrm>
            <a:off x="8821271" y="3227295"/>
            <a:ext cx="656216" cy="1317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1" name="Rectangle 10"/>
          <p:cNvSpPr/>
          <p:nvPr/>
        </p:nvSpPr>
        <p:spPr>
          <a:xfrm>
            <a:off x="10531736" y="2517289"/>
            <a:ext cx="3162749" cy="1182042"/>
          </a:xfrm>
          <a:prstGeom prst="rect">
            <a:avLst/>
          </a:prstGeom>
          <a:noFill/>
          <a:ln w="381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r>
              <a:rPr lang="en-US" sz="1200" b="1" dirty="0">
                <a:solidFill>
                  <a:srgbClr val="C00000"/>
                </a:solidFill>
              </a:rPr>
            </a:br>
            <a:r>
              <a:rPr lang="en-US" sz="1400" b="1" dirty="0">
                <a:solidFill>
                  <a:srgbClr val="C00000"/>
                </a:solidFill>
              </a:rPr>
              <a:t>All data associated with the previously submitted TCN will auto-populate</a:t>
            </a:r>
          </a:p>
          <a:p>
            <a:pPr algn="ctr"/>
            <a:endParaRPr lang="en-US" sz="1200" b="1" dirty="0">
              <a:solidFill>
                <a:srgbClr val="C00000"/>
              </a:solidFill>
            </a:endParaRPr>
          </a:p>
        </p:txBody>
      </p:sp>
      <p:sp>
        <p:nvSpPr>
          <p:cNvPr id="21" name="Rectangle 20"/>
          <p:cNvSpPr/>
          <p:nvPr/>
        </p:nvSpPr>
        <p:spPr>
          <a:xfrm>
            <a:off x="10531733" y="4820276"/>
            <a:ext cx="3162749" cy="1182042"/>
          </a:xfrm>
          <a:prstGeom prst="rect">
            <a:avLst/>
          </a:prstGeom>
          <a:noFill/>
          <a:ln w="381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rgbClr val="C00000"/>
                </a:solidFill>
              </a:rPr>
              <a:t>Make any changes to the existing information provided</a:t>
            </a:r>
          </a:p>
        </p:txBody>
      </p:sp>
      <p:sp>
        <p:nvSpPr>
          <p:cNvPr id="2" name="Rectangle 1"/>
          <p:cNvSpPr/>
          <p:nvPr/>
        </p:nvSpPr>
        <p:spPr>
          <a:xfrm>
            <a:off x="3636085" y="3012142"/>
            <a:ext cx="656216" cy="21515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3" name="Rectangle 12"/>
          <p:cNvSpPr/>
          <p:nvPr/>
        </p:nvSpPr>
        <p:spPr>
          <a:xfrm>
            <a:off x="3636085" y="3420930"/>
            <a:ext cx="537882" cy="2784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4" name="Rectangle 13"/>
          <p:cNvSpPr/>
          <p:nvPr/>
        </p:nvSpPr>
        <p:spPr>
          <a:xfrm>
            <a:off x="3636085" y="3851238"/>
            <a:ext cx="537882" cy="1828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5" name="Rectangle 14"/>
          <p:cNvSpPr/>
          <p:nvPr/>
        </p:nvSpPr>
        <p:spPr>
          <a:xfrm>
            <a:off x="4292301" y="5777999"/>
            <a:ext cx="5335793" cy="591021"/>
          </a:xfrm>
          <a:prstGeom prst="rect">
            <a:avLst/>
          </a:prstGeom>
          <a:solidFill>
            <a:schemeClr val="bg1"/>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pic>
        <p:nvPicPr>
          <p:cNvPr id="2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3140" y="2538154"/>
            <a:ext cx="7543800" cy="4186271"/>
          </a:xfrm>
          <a:prstGeom prst="rect">
            <a:avLst/>
          </a:prstGeom>
          <a:noFill/>
          <a:ln w="158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602428" y="1301675"/>
            <a:ext cx="9109635" cy="830997"/>
          </a:xfrm>
          <a:prstGeom prst="rect">
            <a:avLst/>
          </a:prstGeom>
          <a:noFill/>
        </p:spPr>
        <p:txBody>
          <a:bodyPr wrap="square" rtlCol="0">
            <a:spAutoFit/>
          </a:bodyPr>
          <a:lstStyle/>
          <a:p>
            <a:r>
              <a:rPr lang="en-US" sz="4800" dirty="0"/>
              <a:t>UB-04 Adjustments</a:t>
            </a:r>
          </a:p>
        </p:txBody>
      </p:sp>
    </p:spTree>
    <p:extLst>
      <p:ext uri="{BB962C8B-B14F-4D97-AF65-F5344CB8AC3E}">
        <p14:creationId xmlns:p14="http://schemas.microsoft.com/office/powerpoint/2010/main" val="3279505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fld id="{0BA82416-3AE5-4562-AB48-78ECA1C6EED3}" type="datetime4">
              <a:rPr lang="en-US" smtClean="0"/>
              <a:t>August 20, 2024</a:t>
            </a:fld>
            <a:endParaRPr lang="en-US" dirty="0"/>
          </a:p>
        </p:txBody>
      </p:sp>
      <p:sp>
        <p:nvSpPr>
          <p:cNvPr id="10" name="Rectangle 3"/>
          <p:cNvSpPr txBox="1">
            <a:spLocks noChangeArrowheads="1"/>
          </p:cNvSpPr>
          <p:nvPr/>
        </p:nvSpPr>
        <p:spPr bwMode="auto">
          <a:xfrm>
            <a:off x="1540435" y="2309215"/>
            <a:ext cx="8171628" cy="5043637"/>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buFont typeface="Arial" panose="020B0604020202020204" pitchFamily="34" charset="0"/>
              <a:buChar char="•"/>
            </a:pPr>
            <a:endParaRPr lang="en-US" sz="2400" dirty="0"/>
          </a:p>
          <a:p>
            <a:pPr marL="342900" lvl="0" indent="-342900">
              <a:buFont typeface="Arial" panose="020B0604020202020204" pitchFamily="34" charset="0"/>
              <a:buChar char="•"/>
            </a:pPr>
            <a:endParaRPr lang="en-US" sz="2400" dirty="0"/>
          </a:p>
          <a:p>
            <a:pPr marL="342900" lvl="0" indent="-342900">
              <a:buFont typeface="Arial" panose="020B0604020202020204" pitchFamily="34" charset="0"/>
              <a:buChar char="•"/>
            </a:pPr>
            <a:endParaRPr lang="en-US" sz="2400" dirty="0"/>
          </a:p>
        </p:txBody>
      </p:sp>
      <p:sp>
        <p:nvSpPr>
          <p:cNvPr id="6" name="Footer Placeholder 1"/>
          <p:cNvSpPr>
            <a:spLocks noGrp="1"/>
          </p:cNvSpPr>
          <p:nvPr>
            <p:ph type="ftr" sz="quarter" idx="11"/>
          </p:nvPr>
        </p:nvSpPr>
        <p:spPr>
          <a:xfrm>
            <a:off x="1862715" y="7627621"/>
            <a:ext cx="7514965" cy="438150"/>
          </a:xfrm>
        </p:spPr>
        <p:txBody>
          <a:bodyPr/>
          <a:lstStyle/>
          <a:p>
            <a:r>
              <a:rPr lang="en-US" dirty="0"/>
              <a:t>Adjustment, Void, and Claim Rebill Online Entry Workshop</a:t>
            </a:r>
          </a:p>
        </p:txBody>
      </p:sp>
      <p:cxnSp>
        <p:nvCxnSpPr>
          <p:cNvPr id="12" name="Straight Arrow Connector 11"/>
          <p:cNvCxnSpPr/>
          <p:nvPr/>
        </p:nvCxnSpPr>
        <p:spPr>
          <a:xfrm>
            <a:off x="12252960" y="3699331"/>
            <a:ext cx="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5400339" y="4195482"/>
            <a:ext cx="914400" cy="457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4" name="Rectangle 3"/>
          <p:cNvSpPr/>
          <p:nvPr/>
        </p:nvSpPr>
        <p:spPr>
          <a:xfrm>
            <a:off x="7939144" y="4195482"/>
            <a:ext cx="1438536" cy="457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5" name="Rectangle 4"/>
          <p:cNvSpPr/>
          <p:nvPr/>
        </p:nvSpPr>
        <p:spPr>
          <a:xfrm>
            <a:off x="4475181" y="3420930"/>
            <a:ext cx="1559859" cy="2784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7" name="Rectangle 6"/>
          <p:cNvSpPr/>
          <p:nvPr/>
        </p:nvSpPr>
        <p:spPr>
          <a:xfrm>
            <a:off x="4475181" y="3227295"/>
            <a:ext cx="1839558" cy="1317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8" name="Rectangle 7"/>
          <p:cNvSpPr/>
          <p:nvPr/>
        </p:nvSpPr>
        <p:spPr>
          <a:xfrm>
            <a:off x="8821271" y="3227295"/>
            <a:ext cx="656216" cy="1317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1" name="Rectangle 10"/>
          <p:cNvSpPr/>
          <p:nvPr/>
        </p:nvSpPr>
        <p:spPr>
          <a:xfrm>
            <a:off x="10531736" y="2517289"/>
            <a:ext cx="3162749" cy="1182042"/>
          </a:xfrm>
          <a:prstGeom prst="rect">
            <a:avLst/>
          </a:prstGeom>
          <a:noFill/>
          <a:ln w="381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r>
              <a:rPr lang="en-US" sz="1200" b="1" dirty="0">
                <a:solidFill>
                  <a:srgbClr val="C00000"/>
                </a:solidFill>
              </a:rPr>
            </a:br>
            <a:r>
              <a:rPr lang="en-US" sz="1400" b="1" dirty="0">
                <a:solidFill>
                  <a:srgbClr val="C00000"/>
                </a:solidFill>
              </a:rPr>
              <a:t>All data associated with the previously submitted TCN will auto-populate</a:t>
            </a:r>
          </a:p>
          <a:p>
            <a:pPr algn="ctr"/>
            <a:endParaRPr lang="en-US" sz="1200" b="1" dirty="0">
              <a:solidFill>
                <a:srgbClr val="C00000"/>
              </a:solidFill>
            </a:endParaRPr>
          </a:p>
        </p:txBody>
      </p:sp>
      <p:sp>
        <p:nvSpPr>
          <p:cNvPr id="21" name="Rectangle 20"/>
          <p:cNvSpPr/>
          <p:nvPr/>
        </p:nvSpPr>
        <p:spPr>
          <a:xfrm>
            <a:off x="10531735" y="4831033"/>
            <a:ext cx="3162749" cy="1182042"/>
          </a:xfrm>
          <a:prstGeom prst="rect">
            <a:avLst/>
          </a:prstGeom>
          <a:noFill/>
          <a:ln w="381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rgbClr val="C00000"/>
                </a:solidFill>
              </a:rPr>
              <a:t>Make any changes to the existing information provided</a:t>
            </a:r>
          </a:p>
        </p:txBody>
      </p:sp>
      <p:sp>
        <p:nvSpPr>
          <p:cNvPr id="2" name="Rectangle 1"/>
          <p:cNvSpPr/>
          <p:nvPr/>
        </p:nvSpPr>
        <p:spPr>
          <a:xfrm>
            <a:off x="3636085" y="3012142"/>
            <a:ext cx="656216" cy="21515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3" name="Rectangle 12"/>
          <p:cNvSpPr/>
          <p:nvPr/>
        </p:nvSpPr>
        <p:spPr>
          <a:xfrm>
            <a:off x="3636085" y="3420930"/>
            <a:ext cx="537882" cy="2784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4" name="Rectangle 13"/>
          <p:cNvSpPr/>
          <p:nvPr/>
        </p:nvSpPr>
        <p:spPr>
          <a:xfrm>
            <a:off x="3636085" y="3851238"/>
            <a:ext cx="537882" cy="1828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5" name="Rectangle 14"/>
          <p:cNvSpPr/>
          <p:nvPr/>
        </p:nvSpPr>
        <p:spPr>
          <a:xfrm>
            <a:off x="4292301" y="5777999"/>
            <a:ext cx="5335793" cy="591021"/>
          </a:xfrm>
          <a:prstGeom prst="rect">
            <a:avLst/>
          </a:prstGeom>
          <a:solidFill>
            <a:schemeClr val="bg1"/>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pic>
        <p:nvPicPr>
          <p:cNvPr id="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2670" y="2515530"/>
            <a:ext cx="9441333" cy="430818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602428" y="1301675"/>
            <a:ext cx="9109635" cy="830997"/>
          </a:xfrm>
          <a:prstGeom prst="rect">
            <a:avLst/>
          </a:prstGeom>
          <a:noFill/>
        </p:spPr>
        <p:txBody>
          <a:bodyPr wrap="square" rtlCol="0">
            <a:spAutoFit/>
          </a:bodyPr>
          <a:lstStyle/>
          <a:p>
            <a:r>
              <a:rPr lang="en-US" sz="4800" dirty="0"/>
              <a:t>UB-04 Adjustments</a:t>
            </a:r>
          </a:p>
        </p:txBody>
      </p:sp>
    </p:spTree>
    <p:extLst>
      <p:ext uri="{BB962C8B-B14F-4D97-AF65-F5344CB8AC3E}">
        <p14:creationId xmlns:p14="http://schemas.microsoft.com/office/powerpoint/2010/main" val="392409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fld id="{AB0BB09C-D3F6-4333-864F-1857D8D541C6}" type="datetime4">
              <a:rPr lang="en-US" smtClean="0"/>
              <a:t>August 20, 2024</a:t>
            </a:fld>
            <a:endParaRPr lang="en-US" dirty="0"/>
          </a:p>
        </p:txBody>
      </p:sp>
      <p:sp>
        <p:nvSpPr>
          <p:cNvPr id="10" name="Rectangle 3"/>
          <p:cNvSpPr txBox="1">
            <a:spLocks noChangeArrowheads="1"/>
          </p:cNvSpPr>
          <p:nvPr/>
        </p:nvSpPr>
        <p:spPr bwMode="auto">
          <a:xfrm>
            <a:off x="1540435" y="2309215"/>
            <a:ext cx="8171628" cy="5043637"/>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buFont typeface="Arial" panose="020B0604020202020204" pitchFamily="34" charset="0"/>
              <a:buChar char="•"/>
            </a:pPr>
            <a:endParaRPr lang="en-US" sz="2400" dirty="0"/>
          </a:p>
          <a:p>
            <a:pPr marL="342900" lvl="0" indent="-342900">
              <a:buFont typeface="Arial" panose="020B0604020202020204" pitchFamily="34" charset="0"/>
              <a:buChar char="•"/>
            </a:pPr>
            <a:endParaRPr lang="en-US" sz="2400" dirty="0"/>
          </a:p>
          <a:p>
            <a:pPr marL="342900" lvl="0" indent="-342900">
              <a:buFont typeface="Arial" panose="020B0604020202020204" pitchFamily="34" charset="0"/>
              <a:buChar char="•"/>
            </a:pPr>
            <a:endParaRPr lang="en-US" sz="2400" dirty="0"/>
          </a:p>
        </p:txBody>
      </p:sp>
      <p:sp>
        <p:nvSpPr>
          <p:cNvPr id="6" name="Footer Placeholder 1"/>
          <p:cNvSpPr>
            <a:spLocks noGrp="1"/>
          </p:cNvSpPr>
          <p:nvPr>
            <p:ph type="ftr" sz="quarter" idx="11"/>
          </p:nvPr>
        </p:nvSpPr>
        <p:spPr>
          <a:xfrm>
            <a:off x="1862715" y="7627621"/>
            <a:ext cx="7514965" cy="438150"/>
          </a:xfrm>
        </p:spPr>
        <p:txBody>
          <a:bodyPr/>
          <a:lstStyle/>
          <a:p>
            <a:r>
              <a:rPr lang="en-US" dirty="0"/>
              <a:t>Adjustment, Void, and Claim Rebill Online Entry Workshop</a:t>
            </a:r>
          </a:p>
        </p:txBody>
      </p:sp>
      <p:cxnSp>
        <p:nvCxnSpPr>
          <p:cNvPr id="12" name="Straight Arrow Connector 11"/>
          <p:cNvCxnSpPr/>
          <p:nvPr/>
        </p:nvCxnSpPr>
        <p:spPr>
          <a:xfrm>
            <a:off x="12252960" y="3699331"/>
            <a:ext cx="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5400339" y="4195482"/>
            <a:ext cx="914400" cy="457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4" name="Rectangle 3"/>
          <p:cNvSpPr/>
          <p:nvPr/>
        </p:nvSpPr>
        <p:spPr>
          <a:xfrm>
            <a:off x="7939144" y="4195482"/>
            <a:ext cx="1438536" cy="457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5" name="Rectangle 4"/>
          <p:cNvSpPr/>
          <p:nvPr/>
        </p:nvSpPr>
        <p:spPr>
          <a:xfrm>
            <a:off x="4475181" y="3420930"/>
            <a:ext cx="1559859" cy="2784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7" name="Rectangle 6"/>
          <p:cNvSpPr/>
          <p:nvPr/>
        </p:nvSpPr>
        <p:spPr>
          <a:xfrm>
            <a:off x="4475181" y="3227295"/>
            <a:ext cx="1839558" cy="1317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8" name="Rectangle 7"/>
          <p:cNvSpPr/>
          <p:nvPr/>
        </p:nvSpPr>
        <p:spPr>
          <a:xfrm>
            <a:off x="8821271" y="3227295"/>
            <a:ext cx="656216" cy="1317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1" name="Rectangle 10"/>
          <p:cNvSpPr/>
          <p:nvPr/>
        </p:nvSpPr>
        <p:spPr>
          <a:xfrm>
            <a:off x="10531736" y="2517289"/>
            <a:ext cx="3162749" cy="1182042"/>
          </a:xfrm>
          <a:prstGeom prst="rect">
            <a:avLst/>
          </a:prstGeom>
          <a:noFill/>
          <a:ln w="381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r>
              <a:rPr lang="en-US" sz="1200" b="1" dirty="0">
                <a:solidFill>
                  <a:srgbClr val="C00000"/>
                </a:solidFill>
              </a:rPr>
            </a:br>
            <a:r>
              <a:rPr lang="en-US" sz="1400" b="1" dirty="0">
                <a:solidFill>
                  <a:srgbClr val="C00000"/>
                </a:solidFill>
              </a:rPr>
              <a:t>All data associated with the previously submitted TCN will auto-populate</a:t>
            </a:r>
          </a:p>
          <a:p>
            <a:pPr algn="ctr"/>
            <a:endParaRPr lang="en-US" sz="1200" b="1" dirty="0">
              <a:solidFill>
                <a:srgbClr val="C00000"/>
              </a:solidFill>
            </a:endParaRPr>
          </a:p>
        </p:txBody>
      </p:sp>
      <p:sp>
        <p:nvSpPr>
          <p:cNvPr id="21" name="Rectangle 20"/>
          <p:cNvSpPr/>
          <p:nvPr/>
        </p:nvSpPr>
        <p:spPr>
          <a:xfrm>
            <a:off x="10531735" y="5027126"/>
            <a:ext cx="3162749" cy="1182042"/>
          </a:xfrm>
          <a:prstGeom prst="rect">
            <a:avLst/>
          </a:prstGeom>
          <a:noFill/>
          <a:ln w="381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rgbClr val="C00000"/>
                </a:solidFill>
              </a:rPr>
              <a:t>Make any changes to the existing information provided</a:t>
            </a:r>
          </a:p>
        </p:txBody>
      </p:sp>
      <p:sp>
        <p:nvSpPr>
          <p:cNvPr id="2" name="Rectangle 1"/>
          <p:cNvSpPr/>
          <p:nvPr/>
        </p:nvSpPr>
        <p:spPr>
          <a:xfrm>
            <a:off x="3636085" y="3012142"/>
            <a:ext cx="656216" cy="21515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3" name="Rectangle 12"/>
          <p:cNvSpPr/>
          <p:nvPr/>
        </p:nvSpPr>
        <p:spPr>
          <a:xfrm>
            <a:off x="3636085" y="3420930"/>
            <a:ext cx="537882" cy="2784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4" name="Rectangle 13"/>
          <p:cNvSpPr/>
          <p:nvPr/>
        </p:nvSpPr>
        <p:spPr>
          <a:xfrm>
            <a:off x="3636085" y="3851238"/>
            <a:ext cx="537882" cy="1828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5" name="Rectangle 14"/>
          <p:cNvSpPr/>
          <p:nvPr/>
        </p:nvSpPr>
        <p:spPr>
          <a:xfrm>
            <a:off x="4292301" y="5777999"/>
            <a:ext cx="5335793" cy="591021"/>
          </a:xfrm>
          <a:prstGeom prst="rect">
            <a:avLst/>
          </a:prstGeom>
          <a:solidFill>
            <a:schemeClr val="bg1"/>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pic>
        <p:nvPicPr>
          <p:cNvPr id="2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6344" y="2371655"/>
            <a:ext cx="7251925" cy="536764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602428" y="1301675"/>
            <a:ext cx="9109635" cy="830997"/>
          </a:xfrm>
          <a:prstGeom prst="rect">
            <a:avLst/>
          </a:prstGeom>
          <a:noFill/>
        </p:spPr>
        <p:txBody>
          <a:bodyPr wrap="square" rtlCol="0">
            <a:spAutoFit/>
          </a:bodyPr>
          <a:lstStyle/>
          <a:p>
            <a:r>
              <a:rPr lang="en-US" sz="4800" dirty="0"/>
              <a:t>UB-04 Adjustments</a:t>
            </a:r>
          </a:p>
        </p:txBody>
      </p:sp>
    </p:spTree>
    <p:extLst>
      <p:ext uri="{BB962C8B-B14F-4D97-AF65-F5344CB8AC3E}">
        <p14:creationId xmlns:p14="http://schemas.microsoft.com/office/powerpoint/2010/main" val="3560719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fld id="{D6C2727E-619B-4953-A305-1ECB95ABF4A7}" type="datetime4">
              <a:rPr lang="en-US" smtClean="0"/>
              <a:t>August 20, 2024</a:t>
            </a:fld>
            <a:endParaRPr lang="en-US" dirty="0"/>
          </a:p>
        </p:txBody>
      </p:sp>
      <p:sp>
        <p:nvSpPr>
          <p:cNvPr id="10" name="Rectangle 3"/>
          <p:cNvSpPr txBox="1">
            <a:spLocks noChangeArrowheads="1"/>
          </p:cNvSpPr>
          <p:nvPr/>
        </p:nvSpPr>
        <p:spPr bwMode="auto">
          <a:xfrm>
            <a:off x="1540435" y="2309215"/>
            <a:ext cx="8171628" cy="5043637"/>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buFont typeface="Arial" panose="020B0604020202020204" pitchFamily="34" charset="0"/>
              <a:buChar char="•"/>
            </a:pPr>
            <a:endParaRPr lang="en-US" sz="2400" dirty="0"/>
          </a:p>
          <a:p>
            <a:pPr marL="342900" lvl="0" indent="-342900">
              <a:buFont typeface="Arial" panose="020B0604020202020204" pitchFamily="34" charset="0"/>
              <a:buChar char="•"/>
            </a:pPr>
            <a:endParaRPr lang="en-US" sz="2400" dirty="0"/>
          </a:p>
          <a:p>
            <a:pPr marL="342900" lvl="0" indent="-342900">
              <a:buFont typeface="Arial" panose="020B0604020202020204" pitchFamily="34" charset="0"/>
              <a:buChar char="•"/>
            </a:pPr>
            <a:endParaRPr lang="en-US" sz="2400" dirty="0"/>
          </a:p>
        </p:txBody>
      </p:sp>
      <p:sp>
        <p:nvSpPr>
          <p:cNvPr id="6" name="Footer Placeholder 1"/>
          <p:cNvSpPr>
            <a:spLocks noGrp="1"/>
          </p:cNvSpPr>
          <p:nvPr>
            <p:ph type="ftr" sz="quarter" idx="11"/>
          </p:nvPr>
        </p:nvSpPr>
        <p:spPr>
          <a:xfrm>
            <a:off x="1862715" y="7627621"/>
            <a:ext cx="7514965" cy="438150"/>
          </a:xfrm>
        </p:spPr>
        <p:txBody>
          <a:bodyPr/>
          <a:lstStyle/>
          <a:p>
            <a:r>
              <a:rPr lang="en-US" dirty="0"/>
              <a:t>Adjustment, Void, and Claim Rebill Online Entry Workshop</a:t>
            </a:r>
          </a:p>
        </p:txBody>
      </p:sp>
      <p:cxnSp>
        <p:nvCxnSpPr>
          <p:cNvPr id="12" name="Straight Arrow Connector 11"/>
          <p:cNvCxnSpPr/>
          <p:nvPr/>
        </p:nvCxnSpPr>
        <p:spPr>
          <a:xfrm>
            <a:off x="12252960" y="3699331"/>
            <a:ext cx="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5400339" y="4195482"/>
            <a:ext cx="914400" cy="457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4" name="Rectangle 3"/>
          <p:cNvSpPr/>
          <p:nvPr/>
        </p:nvSpPr>
        <p:spPr>
          <a:xfrm>
            <a:off x="7939144" y="4195482"/>
            <a:ext cx="1438536" cy="457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5" name="Rectangle 4"/>
          <p:cNvSpPr/>
          <p:nvPr/>
        </p:nvSpPr>
        <p:spPr>
          <a:xfrm>
            <a:off x="4475181" y="3420930"/>
            <a:ext cx="1559859" cy="2784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7" name="Rectangle 6"/>
          <p:cNvSpPr/>
          <p:nvPr/>
        </p:nvSpPr>
        <p:spPr>
          <a:xfrm>
            <a:off x="4475181" y="3227295"/>
            <a:ext cx="1839558" cy="1317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8" name="Rectangle 7"/>
          <p:cNvSpPr/>
          <p:nvPr/>
        </p:nvSpPr>
        <p:spPr>
          <a:xfrm>
            <a:off x="8821271" y="3227295"/>
            <a:ext cx="656216" cy="1317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1" name="Rectangle 10"/>
          <p:cNvSpPr/>
          <p:nvPr/>
        </p:nvSpPr>
        <p:spPr>
          <a:xfrm>
            <a:off x="10531736" y="2517289"/>
            <a:ext cx="3162749" cy="1182042"/>
          </a:xfrm>
          <a:prstGeom prst="rect">
            <a:avLst/>
          </a:prstGeom>
          <a:noFill/>
          <a:ln w="381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r>
              <a:rPr lang="en-US" sz="1200" b="1" dirty="0">
                <a:solidFill>
                  <a:srgbClr val="C00000"/>
                </a:solidFill>
              </a:rPr>
            </a:br>
            <a:r>
              <a:rPr lang="en-US" sz="1400" b="1" dirty="0">
                <a:solidFill>
                  <a:srgbClr val="C00000"/>
                </a:solidFill>
              </a:rPr>
              <a:t>All data associated with the previously submitted TCN will auto-populate</a:t>
            </a:r>
          </a:p>
          <a:p>
            <a:pPr algn="ctr"/>
            <a:endParaRPr lang="en-US" sz="1200" b="1" dirty="0">
              <a:solidFill>
                <a:srgbClr val="C00000"/>
              </a:solidFill>
            </a:endParaRPr>
          </a:p>
        </p:txBody>
      </p:sp>
      <p:sp>
        <p:nvSpPr>
          <p:cNvPr id="21" name="Rectangle 20"/>
          <p:cNvSpPr/>
          <p:nvPr/>
        </p:nvSpPr>
        <p:spPr>
          <a:xfrm>
            <a:off x="10531735" y="5124224"/>
            <a:ext cx="3162749" cy="1182042"/>
          </a:xfrm>
          <a:prstGeom prst="rect">
            <a:avLst/>
          </a:prstGeom>
          <a:noFill/>
          <a:ln w="381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rgbClr val="C00000"/>
                </a:solidFill>
              </a:rPr>
              <a:t>Make any changes to the existing information provided</a:t>
            </a:r>
          </a:p>
        </p:txBody>
      </p:sp>
      <p:sp>
        <p:nvSpPr>
          <p:cNvPr id="2" name="Rectangle 1"/>
          <p:cNvSpPr/>
          <p:nvPr/>
        </p:nvSpPr>
        <p:spPr>
          <a:xfrm>
            <a:off x="3636085" y="3012142"/>
            <a:ext cx="656216" cy="21515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3" name="Rectangle 12"/>
          <p:cNvSpPr/>
          <p:nvPr/>
        </p:nvSpPr>
        <p:spPr>
          <a:xfrm>
            <a:off x="3636085" y="3420930"/>
            <a:ext cx="537882" cy="2784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4" name="Rectangle 13"/>
          <p:cNvSpPr/>
          <p:nvPr/>
        </p:nvSpPr>
        <p:spPr>
          <a:xfrm>
            <a:off x="3636085" y="3851238"/>
            <a:ext cx="537882" cy="1828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5" name="Rectangle 14"/>
          <p:cNvSpPr/>
          <p:nvPr/>
        </p:nvSpPr>
        <p:spPr>
          <a:xfrm>
            <a:off x="4292301" y="5777999"/>
            <a:ext cx="5335793" cy="591021"/>
          </a:xfrm>
          <a:prstGeom prst="rect">
            <a:avLst/>
          </a:prstGeom>
          <a:solidFill>
            <a:schemeClr val="bg1"/>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pic>
        <p:nvPicPr>
          <p:cNvPr id="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8959" y="2347088"/>
            <a:ext cx="7514965" cy="514857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602428" y="1301675"/>
            <a:ext cx="9109635" cy="830997"/>
          </a:xfrm>
          <a:prstGeom prst="rect">
            <a:avLst/>
          </a:prstGeom>
          <a:noFill/>
        </p:spPr>
        <p:txBody>
          <a:bodyPr wrap="square" rtlCol="0">
            <a:spAutoFit/>
          </a:bodyPr>
          <a:lstStyle/>
          <a:p>
            <a:r>
              <a:rPr lang="en-US" sz="4800" dirty="0"/>
              <a:t>UB-04 Adjustments</a:t>
            </a:r>
          </a:p>
        </p:txBody>
      </p:sp>
    </p:spTree>
    <p:extLst>
      <p:ext uri="{BB962C8B-B14F-4D97-AF65-F5344CB8AC3E}">
        <p14:creationId xmlns:p14="http://schemas.microsoft.com/office/powerpoint/2010/main" val="3053066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fld id="{C697F021-3B97-48E1-9F0F-150D7BC4078A}" type="datetime4">
              <a:rPr lang="en-US" smtClean="0"/>
              <a:t>August 20, 2024</a:t>
            </a:fld>
            <a:endParaRPr lang="en-US" dirty="0"/>
          </a:p>
        </p:txBody>
      </p:sp>
      <p:sp>
        <p:nvSpPr>
          <p:cNvPr id="10" name="Rectangle 3"/>
          <p:cNvSpPr txBox="1">
            <a:spLocks noChangeArrowheads="1"/>
          </p:cNvSpPr>
          <p:nvPr/>
        </p:nvSpPr>
        <p:spPr bwMode="auto">
          <a:xfrm>
            <a:off x="1540435" y="2309215"/>
            <a:ext cx="8171628" cy="5043637"/>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buFont typeface="Arial" panose="020B0604020202020204" pitchFamily="34" charset="0"/>
              <a:buChar char="•"/>
            </a:pPr>
            <a:endParaRPr lang="en-US" sz="2400" dirty="0"/>
          </a:p>
          <a:p>
            <a:pPr marL="342900" lvl="0" indent="-342900">
              <a:buFont typeface="Arial" panose="020B0604020202020204" pitchFamily="34" charset="0"/>
              <a:buChar char="•"/>
            </a:pPr>
            <a:endParaRPr lang="en-US" sz="2400" dirty="0"/>
          </a:p>
          <a:p>
            <a:pPr marL="342900" lvl="0" indent="-342900">
              <a:buFont typeface="Arial" panose="020B0604020202020204" pitchFamily="34" charset="0"/>
              <a:buChar char="•"/>
            </a:pPr>
            <a:endParaRPr lang="en-US" sz="2400" dirty="0"/>
          </a:p>
        </p:txBody>
      </p:sp>
      <p:sp>
        <p:nvSpPr>
          <p:cNvPr id="6" name="Footer Placeholder 1"/>
          <p:cNvSpPr>
            <a:spLocks noGrp="1"/>
          </p:cNvSpPr>
          <p:nvPr>
            <p:ph type="ftr" sz="quarter" idx="11"/>
          </p:nvPr>
        </p:nvSpPr>
        <p:spPr>
          <a:xfrm>
            <a:off x="1862715" y="7627621"/>
            <a:ext cx="7514965" cy="438150"/>
          </a:xfrm>
        </p:spPr>
        <p:txBody>
          <a:bodyPr/>
          <a:lstStyle/>
          <a:p>
            <a:r>
              <a:rPr lang="en-US" dirty="0"/>
              <a:t>Adjustment, Void, and Claim Rebill Online Entry Workshop</a:t>
            </a:r>
          </a:p>
        </p:txBody>
      </p:sp>
      <p:cxnSp>
        <p:nvCxnSpPr>
          <p:cNvPr id="12" name="Straight Arrow Connector 11"/>
          <p:cNvCxnSpPr/>
          <p:nvPr/>
        </p:nvCxnSpPr>
        <p:spPr>
          <a:xfrm>
            <a:off x="12252960" y="3699331"/>
            <a:ext cx="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5400339" y="4195482"/>
            <a:ext cx="914400" cy="457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4" name="Rectangle 3"/>
          <p:cNvSpPr/>
          <p:nvPr/>
        </p:nvSpPr>
        <p:spPr>
          <a:xfrm>
            <a:off x="7939144" y="4195482"/>
            <a:ext cx="1438536" cy="457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5" name="Rectangle 4"/>
          <p:cNvSpPr/>
          <p:nvPr/>
        </p:nvSpPr>
        <p:spPr>
          <a:xfrm>
            <a:off x="4475181" y="3420930"/>
            <a:ext cx="1559859" cy="2784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7" name="Rectangle 6"/>
          <p:cNvSpPr/>
          <p:nvPr/>
        </p:nvSpPr>
        <p:spPr>
          <a:xfrm>
            <a:off x="4475181" y="3227295"/>
            <a:ext cx="1839558" cy="1317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8" name="Rectangle 7"/>
          <p:cNvSpPr/>
          <p:nvPr/>
        </p:nvSpPr>
        <p:spPr>
          <a:xfrm>
            <a:off x="8821271" y="3227295"/>
            <a:ext cx="656216" cy="1317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1" name="Rectangle 10"/>
          <p:cNvSpPr/>
          <p:nvPr/>
        </p:nvSpPr>
        <p:spPr>
          <a:xfrm>
            <a:off x="10531736" y="2517289"/>
            <a:ext cx="3162749" cy="1182042"/>
          </a:xfrm>
          <a:prstGeom prst="rect">
            <a:avLst/>
          </a:prstGeom>
          <a:noFill/>
          <a:ln w="381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r>
              <a:rPr lang="en-US" sz="1200" b="1" dirty="0">
                <a:solidFill>
                  <a:srgbClr val="C00000"/>
                </a:solidFill>
              </a:rPr>
            </a:br>
            <a:r>
              <a:rPr lang="en-US" sz="1400" b="1" dirty="0">
                <a:solidFill>
                  <a:srgbClr val="C00000"/>
                </a:solidFill>
              </a:rPr>
              <a:t>All data associated with the previously submitted TCN will auto-populate</a:t>
            </a:r>
          </a:p>
          <a:p>
            <a:pPr algn="ctr"/>
            <a:endParaRPr lang="en-US" sz="1200" b="1" dirty="0">
              <a:solidFill>
                <a:srgbClr val="C00000"/>
              </a:solidFill>
            </a:endParaRPr>
          </a:p>
        </p:txBody>
      </p:sp>
      <p:sp>
        <p:nvSpPr>
          <p:cNvPr id="21" name="Rectangle 20"/>
          <p:cNvSpPr/>
          <p:nvPr/>
        </p:nvSpPr>
        <p:spPr>
          <a:xfrm>
            <a:off x="10531735" y="5186978"/>
            <a:ext cx="3162749" cy="1182042"/>
          </a:xfrm>
          <a:prstGeom prst="rect">
            <a:avLst/>
          </a:prstGeom>
          <a:noFill/>
          <a:ln w="381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rgbClr val="C00000"/>
                </a:solidFill>
              </a:rPr>
              <a:t>Make any changes to the existing information provided</a:t>
            </a:r>
          </a:p>
        </p:txBody>
      </p:sp>
      <p:sp>
        <p:nvSpPr>
          <p:cNvPr id="2" name="Rectangle 1"/>
          <p:cNvSpPr/>
          <p:nvPr/>
        </p:nvSpPr>
        <p:spPr>
          <a:xfrm>
            <a:off x="3636085" y="3012142"/>
            <a:ext cx="656216" cy="21515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3" name="Rectangle 12"/>
          <p:cNvSpPr/>
          <p:nvPr/>
        </p:nvSpPr>
        <p:spPr>
          <a:xfrm>
            <a:off x="3636085" y="3420930"/>
            <a:ext cx="537882" cy="2784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4" name="Rectangle 13"/>
          <p:cNvSpPr/>
          <p:nvPr/>
        </p:nvSpPr>
        <p:spPr>
          <a:xfrm>
            <a:off x="3636085" y="3851238"/>
            <a:ext cx="537882" cy="1828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5" name="Rectangle 14"/>
          <p:cNvSpPr/>
          <p:nvPr/>
        </p:nvSpPr>
        <p:spPr>
          <a:xfrm>
            <a:off x="4292301" y="5777999"/>
            <a:ext cx="5335793" cy="591021"/>
          </a:xfrm>
          <a:prstGeom prst="rect">
            <a:avLst/>
          </a:prstGeom>
          <a:solidFill>
            <a:schemeClr val="bg1"/>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pic>
        <p:nvPicPr>
          <p:cNvPr id="2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9609" y="2590994"/>
            <a:ext cx="7924799" cy="33004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tangle 22"/>
          <p:cNvSpPr/>
          <p:nvPr/>
        </p:nvSpPr>
        <p:spPr>
          <a:xfrm>
            <a:off x="4873214" y="5509551"/>
            <a:ext cx="5166738" cy="859469"/>
          </a:xfrm>
          <a:prstGeom prst="rect">
            <a:avLst/>
          </a:prstGeom>
          <a:solidFill>
            <a:schemeClr val="bg1"/>
          </a:solidFill>
          <a:ln w="381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rgbClr val="C00000"/>
                </a:solidFill>
              </a:rPr>
              <a:t>To add additional line items, select “Add Service Line Items”</a:t>
            </a:r>
            <a:br>
              <a:rPr lang="en-US" sz="1400" b="1" dirty="0">
                <a:solidFill>
                  <a:srgbClr val="C00000"/>
                </a:solidFill>
              </a:rPr>
            </a:br>
            <a:r>
              <a:rPr lang="en-US" sz="1400" b="1" dirty="0">
                <a:solidFill>
                  <a:srgbClr val="C00000"/>
                </a:solidFill>
              </a:rPr>
              <a:t>Select “Edit” to make changes to lines already populated.</a:t>
            </a:r>
          </a:p>
        </p:txBody>
      </p:sp>
      <p:cxnSp>
        <p:nvCxnSpPr>
          <p:cNvPr id="17" name="Straight Arrow Connector 16"/>
          <p:cNvCxnSpPr/>
          <p:nvPr/>
        </p:nvCxnSpPr>
        <p:spPr>
          <a:xfrm flipV="1">
            <a:off x="8466268" y="4744122"/>
            <a:ext cx="0" cy="765429"/>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H="1">
            <a:off x="3754419" y="5647765"/>
            <a:ext cx="1118795" cy="0"/>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602428" y="1301675"/>
            <a:ext cx="9109635" cy="830997"/>
          </a:xfrm>
          <a:prstGeom prst="rect">
            <a:avLst/>
          </a:prstGeom>
          <a:noFill/>
        </p:spPr>
        <p:txBody>
          <a:bodyPr wrap="square" rtlCol="0">
            <a:spAutoFit/>
          </a:bodyPr>
          <a:lstStyle/>
          <a:p>
            <a:r>
              <a:rPr lang="en-US" sz="4800" dirty="0"/>
              <a:t>UB-04 Adjustments</a:t>
            </a:r>
          </a:p>
        </p:txBody>
      </p:sp>
    </p:spTree>
    <p:extLst>
      <p:ext uri="{BB962C8B-B14F-4D97-AF65-F5344CB8AC3E}">
        <p14:creationId xmlns:p14="http://schemas.microsoft.com/office/powerpoint/2010/main" val="3167192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699" y="1397000"/>
            <a:ext cx="13581063" cy="1371600"/>
          </a:xfrm>
        </p:spPr>
        <p:txBody>
          <a:bodyPr/>
          <a:lstStyle/>
          <a:p>
            <a:r>
              <a:rPr lang="en-US" sz="4400" dirty="0"/>
              <a:t>Adjustments Overview</a:t>
            </a:r>
          </a:p>
        </p:txBody>
      </p:sp>
      <p:sp>
        <p:nvSpPr>
          <p:cNvPr id="3" name="Date Placeholder 2"/>
          <p:cNvSpPr>
            <a:spLocks noGrp="1"/>
          </p:cNvSpPr>
          <p:nvPr>
            <p:ph type="dt" sz="half" idx="10"/>
          </p:nvPr>
        </p:nvSpPr>
        <p:spPr/>
        <p:txBody>
          <a:bodyPr/>
          <a:lstStyle/>
          <a:p>
            <a:r>
              <a:rPr lang="en-US"/>
              <a:t>10/9/2017</a:t>
            </a:r>
            <a:endParaRPr lang="en-US" dirty="0"/>
          </a:p>
        </p:txBody>
      </p:sp>
      <p:sp>
        <p:nvSpPr>
          <p:cNvPr id="4" name="Footer Placeholder 3"/>
          <p:cNvSpPr>
            <a:spLocks noGrp="1"/>
          </p:cNvSpPr>
          <p:nvPr>
            <p:ph type="ftr" sz="quarter" idx="11"/>
          </p:nvPr>
        </p:nvSpPr>
        <p:spPr/>
        <p:txBody>
          <a:bodyPr/>
          <a:lstStyle/>
          <a:p>
            <a:r>
              <a:rPr lang="en-US"/>
              <a:t>Family Planning Workshop</a:t>
            </a:r>
            <a:endParaRPr lang="en-US" dirty="0"/>
          </a:p>
        </p:txBody>
      </p:sp>
      <p:sp>
        <p:nvSpPr>
          <p:cNvPr id="5" name="Text Placeholder 4"/>
          <p:cNvSpPr>
            <a:spLocks noGrp="1"/>
          </p:cNvSpPr>
          <p:nvPr>
            <p:ph type="body" sz="quarter" idx="13"/>
          </p:nvPr>
        </p:nvSpPr>
        <p:spPr>
          <a:xfrm>
            <a:off x="520699" y="2354580"/>
            <a:ext cx="13589002" cy="3106421"/>
          </a:xfrm>
        </p:spPr>
        <p:txBody>
          <a:bodyPr/>
          <a:lstStyle/>
          <a:p>
            <a:pPr marL="342900" indent="-342900">
              <a:lnSpc>
                <a:spcPct val="84000"/>
              </a:lnSpc>
              <a:spcBef>
                <a:spcPts val="600"/>
              </a:spcBef>
              <a:buSzPct val="45000"/>
              <a:buFont typeface="Arial" pitchFamily="34" charset="0"/>
              <a:buChar char="•"/>
            </a:pPr>
            <a:r>
              <a:rPr lang="en-US" dirty="0"/>
              <a:t>Paid claims which need to be updated must be adjusted. If submitted as a separate claim, it will deny as a duplicate.</a:t>
            </a:r>
          </a:p>
          <a:p>
            <a:pPr marL="342900" indent="-342900" algn="just">
              <a:lnSpc>
                <a:spcPct val="84000"/>
              </a:lnSpc>
              <a:spcBef>
                <a:spcPts val="600"/>
              </a:spcBef>
              <a:buSzPct val="45000"/>
              <a:buFont typeface="Arial" pitchFamily="34" charset="0"/>
              <a:buChar char="•"/>
            </a:pPr>
            <a:r>
              <a:rPr lang="en-US" dirty="0"/>
              <a:t>Denied claims do not need to be adjusted, they should be resubmitted as new claims.</a:t>
            </a:r>
          </a:p>
          <a:p>
            <a:pPr marL="342900" indent="-342900" algn="just">
              <a:lnSpc>
                <a:spcPct val="84000"/>
              </a:lnSpc>
              <a:spcBef>
                <a:spcPts val="600"/>
              </a:spcBef>
              <a:buSzPct val="45000"/>
              <a:buFont typeface="Arial" pitchFamily="34" charset="0"/>
              <a:buChar char="•"/>
            </a:pPr>
            <a:r>
              <a:rPr lang="en-US" dirty="0"/>
              <a:t>If a claim has been adjusted previously, the last adjustment in the series must be adjusted.</a:t>
            </a:r>
          </a:p>
          <a:p>
            <a:pPr marL="342900" indent="-342900">
              <a:lnSpc>
                <a:spcPct val="84000"/>
              </a:lnSpc>
              <a:spcBef>
                <a:spcPts val="600"/>
              </a:spcBef>
              <a:buSzPct val="45000"/>
              <a:buFont typeface="Arial" pitchFamily="34" charset="0"/>
              <a:buChar char="•"/>
            </a:pPr>
            <a:r>
              <a:rPr lang="en-US" dirty="0"/>
              <a:t>Claims entered through the web portal (Online Claims Entry) can be adjusted on the web portal or on paper. Claims processed through EDI or on paper CAN NOT be adjusted on the web portal.</a:t>
            </a:r>
          </a:p>
          <a:p>
            <a:pPr marL="342900" indent="-342900" algn="just">
              <a:lnSpc>
                <a:spcPct val="84000"/>
              </a:lnSpc>
              <a:spcBef>
                <a:spcPts val="600"/>
              </a:spcBef>
              <a:buSzPct val="45000"/>
              <a:buFont typeface="Arial" pitchFamily="34" charset="0"/>
              <a:buChar char="•"/>
            </a:pPr>
            <a:r>
              <a:rPr lang="en-US" dirty="0"/>
              <a:t>When entering changes to the claim online, attach any new documents pertinent to the updated claim.</a:t>
            </a:r>
          </a:p>
        </p:txBody>
      </p:sp>
    </p:spTree>
    <p:extLst>
      <p:ext uri="{BB962C8B-B14F-4D97-AF65-F5344CB8AC3E}">
        <p14:creationId xmlns:p14="http://schemas.microsoft.com/office/powerpoint/2010/main" val="12768785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fld id="{DA828F6E-3908-4EC8-AB98-87978F4BA813}" type="datetime4">
              <a:rPr lang="en-US" smtClean="0"/>
              <a:t>August 20, 2024</a:t>
            </a:fld>
            <a:endParaRPr lang="en-US" dirty="0"/>
          </a:p>
        </p:txBody>
      </p:sp>
      <p:sp>
        <p:nvSpPr>
          <p:cNvPr id="10" name="Rectangle 3"/>
          <p:cNvSpPr txBox="1">
            <a:spLocks noChangeArrowheads="1"/>
          </p:cNvSpPr>
          <p:nvPr/>
        </p:nvSpPr>
        <p:spPr bwMode="auto">
          <a:xfrm>
            <a:off x="1540435" y="2309215"/>
            <a:ext cx="8171628" cy="5043637"/>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buFont typeface="Arial" panose="020B0604020202020204" pitchFamily="34" charset="0"/>
              <a:buChar char="•"/>
            </a:pPr>
            <a:endParaRPr lang="en-US" sz="2400" dirty="0"/>
          </a:p>
          <a:p>
            <a:pPr marL="342900" lvl="0" indent="-342900">
              <a:buFont typeface="Arial" panose="020B0604020202020204" pitchFamily="34" charset="0"/>
              <a:buChar char="•"/>
            </a:pPr>
            <a:endParaRPr lang="en-US" sz="2400" dirty="0"/>
          </a:p>
          <a:p>
            <a:pPr marL="342900" lvl="0" indent="-342900">
              <a:buFont typeface="Arial" panose="020B0604020202020204" pitchFamily="34" charset="0"/>
              <a:buChar char="•"/>
            </a:pPr>
            <a:endParaRPr lang="en-US" sz="2400" dirty="0"/>
          </a:p>
        </p:txBody>
      </p:sp>
      <p:sp>
        <p:nvSpPr>
          <p:cNvPr id="6" name="Footer Placeholder 1"/>
          <p:cNvSpPr>
            <a:spLocks noGrp="1"/>
          </p:cNvSpPr>
          <p:nvPr>
            <p:ph type="ftr" sz="quarter" idx="11"/>
          </p:nvPr>
        </p:nvSpPr>
        <p:spPr>
          <a:xfrm>
            <a:off x="1862715" y="7627621"/>
            <a:ext cx="7514965" cy="438150"/>
          </a:xfrm>
        </p:spPr>
        <p:txBody>
          <a:bodyPr/>
          <a:lstStyle/>
          <a:p>
            <a:r>
              <a:rPr lang="en-US" dirty="0"/>
              <a:t>Adjustment, Void, and Claim Rebill Online Entry Workshop</a:t>
            </a:r>
          </a:p>
        </p:txBody>
      </p:sp>
      <p:cxnSp>
        <p:nvCxnSpPr>
          <p:cNvPr id="12" name="Straight Arrow Connector 11"/>
          <p:cNvCxnSpPr/>
          <p:nvPr/>
        </p:nvCxnSpPr>
        <p:spPr>
          <a:xfrm>
            <a:off x="12252960" y="3699331"/>
            <a:ext cx="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5400339" y="4195482"/>
            <a:ext cx="914400" cy="457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4" name="Rectangle 3"/>
          <p:cNvSpPr/>
          <p:nvPr/>
        </p:nvSpPr>
        <p:spPr>
          <a:xfrm>
            <a:off x="7939144" y="4195482"/>
            <a:ext cx="1438536" cy="457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5" name="Rectangle 4"/>
          <p:cNvSpPr/>
          <p:nvPr/>
        </p:nvSpPr>
        <p:spPr>
          <a:xfrm>
            <a:off x="4475181" y="3420930"/>
            <a:ext cx="1559859" cy="2784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7" name="Rectangle 6"/>
          <p:cNvSpPr/>
          <p:nvPr/>
        </p:nvSpPr>
        <p:spPr>
          <a:xfrm>
            <a:off x="4475181" y="3227295"/>
            <a:ext cx="1839558" cy="1317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8" name="Rectangle 7"/>
          <p:cNvSpPr/>
          <p:nvPr/>
        </p:nvSpPr>
        <p:spPr>
          <a:xfrm>
            <a:off x="8821271" y="3227295"/>
            <a:ext cx="656216" cy="1317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1" name="Rectangle 10"/>
          <p:cNvSpPr/>
          <p:nvPr/>
        </p:nvSpPr>
        <p:spPr>
          <a:xfrm>
            <a:off x="10531736" y="2517289"/>
            <a:ext cx="3162749" cy="1182042"/>
          </a:xfrm>
          <a:prstGeom prst="rect">
            <a:avLst/>
          </a:prstGeom>
          <a:noFill/>
          <a:ln w="381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r>
              <a:rPr lang="en-US" sz="1200" b="1" dirty="0">
                <a:solidFill>
                  <a:srgbClr val="C00000"/>
                </a:solidFill>
              </a:rPr>
            </a:br>
            <a:r>
              <a:rPr lang="en-US" sz="1400" b="1" dirty="0">
                <a:solidFill>
                  <a:srgbClr val="C00000"/>
                </a:solidFill>
              </a:rPr>
              <a:t>All data associated with the previously submitted TCN will auto-populate</a:t>
            </a:r>
          </a:p>
          <a:p>
            <a:pPr algn="ctr"/>
            <a:endParaRPr lang="en-US" sz="1200" b="1" dirty="0">
              <a:solidFill>
                <a:srgbClr val="C00000"/>
              </a:solidFill>
            </a:endParaRPr>
          </a:p>
        </p:txBody>
      </p:sp>
      <p:sp>
        <p:nvSpPr>
          <p:cNvPr id="21" name="Rectangle 20"/>
          <p:cNvSpPr/>
          <p:nvPr/>
        </p:nvSpPr>
        <p:spPr>
          <a:xfrm>
            <a:off x="10531735" y="5186978"/>
            <a:ext cx="3162749" cy="1182042"/>
          </a:xfrm>
          <a:prstGeom prst="rect">
            <a:avLst/>
          </a:prstGeom>
          <a:noFill/>
          <a:ln w="381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rgbClr val="C00000"/>
                </a:solidFill>
              </a:rPr>
              <a:t>Make any changes to the existing information provided</a:t>
            </a:r>
          </a:p>
        </p:txBody>
      </p:sp>
      <p:sp>
        <p:nvSpPr>
          <p:cNvPr id="2" name="Rectangle 1"/>
          <p:cNvSpPr/>
          <p:nvPr/>
        </p:nvSpPr>
        <p:spPr>
          <a:xfrm>
            <a:off x="3636085" y="3012142"/>
            <a:ext cx="656216" cy="21515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3" name="Rectangle 12"/>
          <p:cNvSpPr/>
          <p:nvPr/>
        </p:nvSpPr>
        <p:spPr>
          <a:xfrm>
            <a:off x="3636085" y="3420930"/>
            <a:ext cx="537882" cy="2784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4" name="Rectangle 13"/>
          <p:cNvSpPr/>
          <p:nvPr/>
        </p:nvSpPr>
        <p:spPr>
          <a:xfrm>
            <a:off x="3636085" y="3851238"/>
            <a:ext cx="537882" cy="1828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5" name="Rectangle 14"/>
          <p:cNvSpPr/>
          <p:nvPr/>
        </p:nvSpPr>
        <p:spPr>
          <a:xfrm>
            <a:off x="4292301" y="5777999"/>
            <a:ext cx="5335793" cy="591021"/>
          </a:xfrm>
          <a:prstGeom prst="rect">
            <a:avLst/>
          </a:prstGeom>
          <a:solidFill>
            <a:schemeClr val="bg1"/>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pic>
        <p:nvPicPr>
          <p:cNvPr id="2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4739" y="2612510"/>
            <a:ext cx="7620000" cy="390662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Oval 17"/>
          <p:cNvSpPr/>
          <p:nvPr/>
        </p:nvSpPr>
        <p:spPr bwMode="auto">
          <a:xfrm>
            <a:off x="2037677" y="3012142"/>
            <a:ext cx="8305800" cy="914400"/>
          </a:xfrm>
          <a:prstGeom prst="ellipse">
            <a:avLst/>
          </a:prstGeom>
          <a:noFill/>
          <a:ln w="19050" cap="flat" cmpd="sng" algn="ctr">
            <a:solidFill>
              <a:srgbClr val="C00000"/>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latin typeface="+mn-lt"/>
            </a:endParaRPr>
          </a:p>
        </p:txBody>
      </p:sp>
      <p:sp>
        <p:nvSpPr>
          <p:cNvPr id="19" name="TextBox 18"/>
          <p:cNvSpPr txBox="1"/>
          <p:nvPr/>
        </p:nvSpPr>
        <p:spPr>
          <a:xfrm>
            <a:off x="602428" y="1301675"/>
            <a:ext cx="9109635" cy="830997"/>
          </a:xfrm>
          <a:prstGeom prst="rect">
            <a:avLst/>
          </a:prstGeom>
          <a:noFill/>
        </p:spPr>
        <p:txBody>
          <a:bodyPr wrap="square" rtlCol="0">
            <a:spAutoFit/>
          </a:bodyPr>
          <a:lstStyle/>
          <a:p>
            <a:r>
              <a:rPr lang="en-US" sz="4800" dirty="0"/>
              <a:t>UB-04 Adjustments</a:t>
            </a:r>
          </a:p>
        </p:txBody>
      </p:sp>
    </p:spTree>
    <p:extLst>
      <p:ext uri="{BB962C8B-B14F-4D97-AF65-F5344CB8AC3E}">
        <p14:creationId xmlns:p14="http://schemas.microsoft.com/office/powerpoint/2010/main" val="490008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ate Placeholder 1"/>
          <p:cNvSpPr>
            <a:spLocks noGrp="1"/>
          </p:cNvSpPr>
          <p:nvPr>
            <p:ph type="dt" sz="half" idx="10"/>
          </p:nvPr>
        </p:nvSpPr>
        <p:spPr>
          <a:xfrm>
            <a:off x="477520" y="7627621"/>
            <a:ext cx="1385195" cy="438150"/>
          </a:xfrm>
        </p:spPr>
        <p:txBody>
          <a:bodyPr/>
          <a:lstStyle/>
          <a:p>
            <a:fld id="{2AD6DDAD-8676-472D-B7E3-F0F956B43A24}" type="datetime4">
              <a:rPr lang="en-US" smtClean="0"/>
              <a:t>August 20, 2024</a:t>
            </a:fld>
            <a:endParaRPr lang="en-US" dirty="0"/>
          </a:p>
        </p:txBody>
      </p:sp>
      <p:sp>
        <p:nvSpPr>
          <p:cNvPr id="10" name="Rectangle 3"/>
          <p:cNvSpPr txBox="1">
            <a:spLocks noChangeArrowheads="1"/>
          </p:cNvSpPr>
          <p:nvPr/>
        </p:nvSpPr>
        <p:spPr bwMode="auto">
          <a:xfrm>
            <a:off x="1540435" y="2309215"/>
            <a:ext cx="8171628" cy="5043637"/>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buFont typeface="Arial" panose="020B0604020202020204" pitchFamily="34" charset="0"/>
              <a:buChar char="•"/>
            </a:pPr>
            <a:endParaRPr lang="en-US" sz="2400" dirty="0"/>
          </a:p>
          <a:p>
            <a:pPr marL="342900" lvl="0" indent="-342900">
              <a:buFont typeface="Arial" panose="020B0604020202020204" pitchFamily="34" charset="0"/>
              <a:buChar char="•"/>
            </a:pPr>
            <a:endParaRPr lang="en-US" sz="2400" dirty="0"/>
          </a:p>
          <a:p>
            <a:pPr marL="342900" lvl="0" indent="-342900">
              <a:buFont typeface="Arial" panose="020B0604020202020204" pitchFamily="34" charset="0"/>
              <a:buChar char="•"/>
            </a:pPr>
            <a:endParaRPr lang="en-US" sz="2400" dirty="0"/>
          </a:p>
        </p:txBody>
      </p:sp>
      <p:sp>
        <p:nvSpPr>
          <p:cNvPr id="6" name="Footer Placeholder 1"/>
          <p:cNvSpPr>
            <a:spLocks noGrp="1"/>
          </p:cNvSpPr>
          <p:nvPr>
            <p:ph type="ftr" sz="quarter" idx="11"/>
          </p:nvPr>
        </p:nvSpPr>
        <p:spPr>
          <a:xfrm>
            <a:off x="1862715" y="7627621"/>
            <a:ext cx="7514965" cy="438150"/>
          </a:xfrm>
        </p:spPr>
        <p:txBody>
          <a:bodyPr/>
          <a:lstStyle/>
          <a:p>
            <a:r>
              <a:rPr lang="en-US" dirty="0"/>
              <a:t>Adjustment, Void, and Claim Rebill Online Entry Workshop</a:t>
            </a:r>
          </a:p>
        </p:txBody>
      </p:sp>
      <p:cxnSp>
        <p:nvCxnSpPr>
          <p:cNvPr id="12" name="Straight Arrow Connector 11"/>
          <p:cNvCxnSpPr/>
          <p:nvPr/>
        </p:nvCxnSpPr>
        <p:spPr>
          <a:xfrm>
            <a:off x="12252960" y="3699331"/>
            <a:ext cx="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5400339" y="4195482"/>
            <a:ext cx="914400" cy="457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4" name="Rectangle 3"/>
          <p:cNvSpPr/>
          <p:nvPr/>
        </p:nvSpPr>
        <p:spPr>
          <a:xfrm>
            <a:off x="7939144" y="4195482"/>
            <a:ext cx="1438536" cy="457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5" name="Rectangle 4"/>
          <p:cNvSpPr/>
          <p:nvPr/>
        </p:nvSpPr>
        <p:spPr>
          <a:xfrm>
            <a:off x="4475181" y="3420930"/>
            <a:ext cx="1559859" cy="2784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7" name="Rectangle 6"/>
          <p:cNvSpPr/>
          <p:nvPr/>
        </p:nvSpPr>
        <p:spPr>
          <a:xfrm>
            <a:off x="4475181" y="3227295"/>
            <a:ext cx="1839558" cy="1317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8" name="Rectangle 7"/>
          <p:cNvSpPr/>
          <p:nvPr/>
        </p:nvSpPr>
        <p:spPr>
          <a:xfrm>
            <a:off x="8821271" y="3227295"/>
            <a:ext cx="656216" cy="1317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1" name="Rectangle 10"/>
          <p:cNvSpPr/>
          <p:nvPr/>
        </p:nvSpPr>
        <p:spPr>
          <a:xfrm>
            <a:off x="10531736" y="2517289"/>
            <a:ext cx="3162749" cy="1182042"/>
          </a:xfrm>
          <a:prstGeom prst="rect">
            <a:avLst/>
          </a:prstGeom>
          <a:noFill/>
          <a:ln w="381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r>
              <a:rPr lang="en-US" sz="1200" b="1" dirty="0">
                <a:solidFill>
                  <a:srgbClr val="C00000"/>
                </a:solidFill>
              </a:rPr>
            </a:br>
            <a:r>
              <a:rPr lang="en-US" sz="1400" b="1" dirty="0">
                <a:solidFill>
                  <a:srgbClr val="C00000"/>
                </a:solidFill>
              </a:rPr>
              <a:t>All data associated with the previously submitted TCN will auto-populate</a:t>
            </a:r>
          </a:p>
          <a:p>
            <a:pPr algn="ctr"/>
            <a:endParaRPr lang="en-US" sz="1200" b="1" dirty="0">
              <a:solidFill>
                <a:srgbClr val="C00000"/>
              </a:solidFill>
            </a:endParaRPr>
          </a:p>
        </p:txBody>
      </p:sp>
      <p:sp>
        <p:nvSpPr>
          <p:cNvPr id="21" name="Rectangle 20"/>
          <p:cNvSpPr/>
          <p:nvPr/>
        </p:nvSpPr>
        <p:spPr>
          <a:xfrm>
            <a:off x="10531735" y="5186978"/>
            <a:ext cx="3162749" cy="1182042"/>
          </a:xfrm>
          <a:prstGeom prst="rect">
            <a:avLst/>
          </a:prstGeom>
          <a:noFill/>
          <a:ln w="381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rgbClr val="C00000"/>
                </a:solidFill>
              </a:rPr>
              <a:t>Make any changes to the existing information provided</a:t>
            </a:r>
          </a:p>
        </p:txBody>
      </p:sp>
      <p:sp>
        <p:nvSpPr>
          <p:cNvPr id="2" name="Rectangle 1"/>
          <p:cNvSpPr/>
          <p:nvPr/>
        </p:nvSpPr>
        <p:spPr>
          <a:xfrm>
            <a:off x="3636085" y="3012142"/>
            <a:ext cx="656216" cy="21515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3" name="Rectangle 12"/>
          <p:cNvSpPr/>
          <p:nvPr/>
        </p:nvSpPr>
        <p:spPr>
          <a:xfrm>
            <a:off x="3636085" y="3420930"/>
            <a:ext cx="537882" cy="2784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4" name="Rectangle 13"/>
          <p:cNvSpPr/>
          <p:nvPr/>
        </p:nvSpPr>
        <p:spPr>
          <a:xfrm>
            <a:off x="3636085" y="3851238"/>
            <a:ext cx="537882" cy="1828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5" name="Rectangle 14"/>
          <p:cNvSpPr/>
          <p:nvPr/>
        </p:nvSpPr>
        <p:spPr>
          <a:xfrm>
            <a:off x="4292301" y="5777999"/>
            <a:ext cx="5335793" cy="591021"/>
          </a:xfrm>
          <a:prstGeom prst="rect">
            <a:avLst/>
          </a:prstGeom>
          <a:solidFill>
            <a:schemeClr val="bg1"/>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pic>
        <p:nvPicPr>
          <p:cNvPr id="2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3589" y="2373761"/>
            <a:ext cx="7984542" cy="515563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602428" y="1301675"/>
            <a:ext cx="9109635" cy="830997"/>
          </a:xfrm>
          <a:prstGeom prst="rect">
            <a:avLst/>
          </a:prstGeom>
          <a:noFill/>
        </p:spPr>
        <p:txBody>
          <a:bodyPr wrap="square" rtlCol="0">
            <a:spAutoFit/>
          </a:bodyPr>
          <a:lstStyle/>
          <a:p>
            <a:r>
              <a:rPr lang="en-US" sz="4800" dirty="0"/>
              <a:t>UB-04 Adjustments</a:t>
            </a:r>
          </a:p>
        </p:txBody>
      </p:sp>
    </p:spTree>
    <p:extLst>
      <p:ext uri="{BB962C8B-B14F-4D97-AF65-F5344CB8AC3E}">
        <p14:creationId xmlns:p14="http://schemas.microsoft.com/office/powerpoint/2010/main" val="2350390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78946" y="1017023"/>
            <a:ext cx="11427759" cy="801296"/>
          </a:xfrm>
        </p:spPr>
        <p:txBody>
          <a:bodyPr/>
          <a:lstStyle/>
          <a:p>
            <a:r>
              <a:rPr lang="en-US" sz="4400" dirty="0"/>
              <a:t>UB-04 Adjustments</a:t>
            </a:r>
          </a:p>
        </p:txBody>
      </p:sp>
      <p:sp>
        <p:nvSpPr>
          <p:cNvPr id="2" name="Rectangle 1"/>
          <p:cNvSpPr/>
          <p:nvPr/>
        </p:nvSpPr>
        <p:spPr>
          <a:xfrm>
            <a:off x="978946" y="7186108"/>
            <a:ext cx="1688950" cy="5701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err="1">
              <a:solidFill>
                <a:srgbClr val="FFFFFE"/>
              </a:solidFill>
            </a:endParaRPr>
          </a:p>
        </p:txBody>
      </p:sp>
      <p:pic>
        <p:nvPicPr>
          <p:cNvPr id="5" name="Picture 4">
            <a:extLst>
              <a:ext uri="{FF2B5EF4-FFF2-40B4-BE49-F238E27FC236}">
                <a16:creationId xmlns:a16="http://schemas.microsoft.com/office/drawing/2014/main" id="{601882E6-A79E-4F64-B49E-B0AF7C9BBB3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8630" y="3104939"/>
            <a:ext cx="11595810" cy="4058534"/>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D7211189-C85F-4781-8D01-8818FFDC27FA}"/>
              </a:ext>
            </a:extLst>
          </p:cNvPr>
          <p:cNvSpPr txBox="1"/>
          <p:nvPr/>
        </p:nvSpPr>
        <p:spPr>
          <a:xfrm>
            <a:off x="978946" y="1998372"/>
            <a:ext cx="10062434" cy="1323439"/>
          </a:xfrm>
          <a:prstGeom prst="rect">
            <a:avLst/>
          </a:prstGeom>
          <a:noFill/>
        </p:spPr>
        <p:txBody>
          <a:bodyPr wrap="square" rtlCol="0">
            <a:spAutoFit/>
          </a:bodyPr>
          <a:lstStyle/>
          <a:p>
            <a:r>
              <a:rPr lang="en-US" sz="2000" dirty="0"/>
              <a:t>Update the Total Charge, Prior Payment, and Amount Due if needed.</a:t>
            </a:r>
          </a:p>
          <a:p>
            <a:r>
              <a:rPr lang="en-US" sz="2000" dirty="0"/>
              <a:t>Click the certify button and Submit to receive the adjustment TCN and status.</a:t>
            </a:r>
          </a:p>
          <a:p>
            <a:endParaRPr lang="en-US" sz="2000" dirty="0">
              <a:solidFill>
                <a:srgbClr val="FF0000"/>
              </a:solidFill>
            </a:endParaRPr>
          </a:p>
          <a:p>
            <a:endParaRPr lang="en-US" sz="2000" dirty="0"/>
          </a:p>
        </p:txBody>
      </p:sp>
      <p:sp>
        <p:nvSpPr>
          <p:cNvPr id="4" name="Rectangle 3">
            <a:extLst>
              <a:ext uri="{FF2B5EF4-FFF2-40B4-BE49-F238E27FC236}">
                <a16:creationId xmlns:a16="http://schemas.microsoft.com/office/drawing/2014/main" id="{8425E357-14C1-48E3-87E1-715F5ECB0DB5}"/>
              </a:ext>
            </a:extLst>
          </p:cNvPr>
          <p:cNvSpPr/>
          <p:nvPr/>
        </p:nvSpPr>
        <p:spPr>
          <a:xfrm>
            <a:off x="8046720" y="2617470"/>
            <a:ext cx="3989070" cy="118872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err="1">
              <a:solidFill>
                <a:srgbClr val="FFFFFE"/>
              </a:solidFill>
            </a:endParaRPr>
          </a:p>
        </p:txBody>
      </p:sp>
    </p:spTree>
    <p:extLst>
      <p:ext uri="{BB962C8B-B14F-4D97-AF65-F5344CB8AC3E}">
        <p14:creationId xmlns:p14="http://schemas.microsoft.com/office/powerpoint/2010/main" val="4306392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Submitting a Void</a:t>
            </a:r>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a:p>
            <a:endParaRPr lang="en-US" dirty="0"/>
          </a:p>
        </p:txBody>
      </p:sp>
      <p:sp>
        <p:nvSpPr>
          <p:cNvPr id="3" name="Date Placeholder 2"/>
          <p:cNvSpPr>
            <a:spLocks noGrp="1"/>
          </p:cNvSpPr>
          <p:nvPr>
            <p:ph type="dt" sz="half" idx="4294967295"/>
          </p:nvPr>
        </p:nvSpPr>
        <p:spPr>
          <a:xfrm>
            <a:off x="0" y="7627938"/>
            <a:ext cx="1384300" cy="438150"/>
          </a:xfrm>
        </p:spPr>
        <p:txBody>
          <a:bodyPr/>
          <a:lstStyle/>
          <a:p>
            <a:fld id="{5859B4CB-252F-4688-80F2-5D53B68C878F}" type="datetime4">
              <a:rPr lang="en-US" smtClean="0"/>
              <a:t>August 20, 2024</a:t>
            </a:fld>
            <a:endParaRPr lang="en-US" dirty="0"/>
          </a:p>
        </p:txBody>
      </p:sp>
      <p:sp>
        <p:nvSpPr>
          <p:cNvPr id="4" name="Footer Placeholder 3"/>
          <p:cNvSpPr>
            <a:spLocks noGrp="1"/>
          </p:cNvSpPr>
          <p:nvPr>
            <p:ph type="ftr" sz="quarter" idx="4294967295"/>
          </p:nvPr>
        </p:nvSpPr>
        <p:spPr>
          <a:xfrm>
            <a:off x="0" y="7627938"/>
            <a:ext cx="7515225" cy="438150"/>
          </a:xfrm>
        </p:spPr>
        <p:txBody>
          <a:bodyPr/>
          <a:lstStyle/>
          <a:p>
            <a:r>
              <a:rPr lang="en-US"/>
              <a:t>Adjustment, Void, and Claim Rebill Online Entry Workshop</a:t>
            </a:r>
            <a:endParaRPr lang="en-US" dirty="0"/>
          </a:p>
        </p:txBody>
      </p:sp>
    </p:spTree>
    <p:extLst>
      <p:ext uri="{BB962C8B-B14F-4D97-AF65-F5344CB8AC3E}">
        <p14:creationId xmlns:p14="http://schemas.microsoft.com/office/powerpoint/2010/main" val="28921790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790" y="1397000"/>
            <a:ext cx="13495972" cy="1371600"/>
          </a:xfrm>
        </p:spPr>
        <p:txBody>
          <a:bodyPr/>
          <a:lstStyle/>
          <a:p>
            <a:r>
              <a:rPr lang="en-US" sz="4400" dirty="0"/>
              <a:t>Void Overview</a:t>
            </a:r>
          </a:p>
        </p:txBody>
      </p:sp>
      <p:sp>
        <p:nvSpPr>
          <p:cNvPr id="3" name="Date Placeholder 2"/>
          <p:cNvSpPr>
            <a:spLocks noGrp="1"/>
          </p:cNvSpPr>
          <p:nvPr>
            <p:ph type="dt" sz="half" idx="10"/>
          </p:nvPr>
        </p:nvSpPr>
        <p:spPr/>
        <p:txBody>
          <a:bodyPr/>
          <a:lstStyle/>
          <a:p>
            <a:r>
              <a:rPr lang="en-US"/>
              <a:t>10/9/2017</a:t>
            </a:r>
            <a:endParaRPr lang="en-US" dirty="0"/>
          </a:p>
        </p:txBody>
      </p:sp>
      <p:sp>
        <p:nvSpPr>
          <p:cNvPr id="4" name="Footer Placeholder 3"/>
          <p:cNvSpPr>
            <a:spLocks noGrp="1"/>
          </p:cNvSpPr>
          <p:nvPr>
            <p:ph type="ftr" sz="quarter" idx="11"/>
          </p:nvPr>
        </p:nvSpPr>
        <p:spPr/>
        <p:txBody>
          <a:bodyPr/>
          <a:lstStyle/>
          <a:p>
            <a:r>
              <a:rPr lang="en-US"/>
              <a:t>Family Planning Workshop</a:t>
            </a:r>
            <a:endParaRPr lang="en-US" dirty="0"/>
          </a:p>
        </p:txBody>
      </p:sp>
      <p:sp>
        <p:nvSpPr>
          <p:cNvPr id="5" name="Text Placeholder 4"/>
          <p:cNvSpPr>
            <a:spLocks noGrp="1"/>
          </p:cNvSpPr>
          <p:nvPr>
            <p:ph type="body" sz="quarter" idx="13"/>
          </p:nvPr>
        </p:nvSpPr>
        <p:spPr>
          <a:xfrm>
            <a:off x="520699" y="2354580"/>
            <a:ext cx="13589002" cy="3634740"/>
          </a:xfrm>
        </p:spPr>
        <p:txBody>
          <a:bodyPr/>
          <a:lstStyle/>
          <a:p>
            <a:pPr marL="342900" indent="-342900">
              <a:lnSpc>
                <a:spcPct val="84000"/>
              </a:lnSpc>
              <a:spcBef>
                <a:spcPts val="600"/>
              </a:spcBef>
              <a:buSzPct val="45000"/>
              <a:buFont typeface="Arial" pitchFamily="34" charset="0"/>
              <a:buChar char="•"/>
            </a:pPr>
            <a:r>
              <a:rPr lang="en-US" dirty="0"/>
              <a:t>Voids should be submitted for paid claims which need to be fully recouped. </a:t>
            </a:r>
          </a:p>
          <a:p>
            <a:pPr marL="342900" indent="-342900">
              <a:lnSpc>
                <a:spcPct val="84000"/>
              </a:lnSpc>
              <a:spcBef>
                <a:spcPts val="600"/>
              </a:spcBef>
              <a:buSzPct val="45000"/>
              <a:buFont typeface="Arial" pitchFamily="34" charset="0"/>
              <a:buChar char="•"/>
            </a:pPr>
            <a:r>
              <a:rPr lang="en-US" dirty="0"/>
              <a:t>The entire claim will be voided. If only individual lines need to be recouped, the claim should be adjusted. </a:t>
            </a:r>
          </a:p>
          <a:p>
            <a:pPr marL="342900" indent="-342900" algn="just">
              <a:lnSpc>
                <a:spcPct val="84000"/>
              </a:lnSpc>
              <a:spcBef>
                <a:spcPts val="600"/>
              </a:spcBef>
              <a:buSzPct val="45000"/>
              <a:buFont typeface="Arial" pitchFamily="34" charset="0"/>
              <a:buChar char="•"/>
            </a:pPr>
            <a:r>
              <a:rPr lang="en-US" dirty="0"/>
              <a:t>Denied claims can not and do not need to be voided.</a:t>
            </a:r>
          </a:p>
          <a:p>
            <a:pPr marL="342900" indent="-342900">
              <a:lnSpc>
                <a:spcPct val="84000"/>
              </a:lnSpc>
              <a:spcBef>
                <a:spcPts val="600"/>
              </a:spcBef>
              <a:buSzPct val="45000"/>
              <a:buFont typeface="Arial" pitchFamily="34" charset="0"/>
              <a:buChar char="•"/>
            </a:pPr>
            <a:r>
              <a:rPr lang="en-US" dirty="0"/>
              <a:t>Claims entered through the web portal (Online Claims Entry) can be voided on the web portal or on paper. Claims processed through EDI or on paper CAN NOT be voided on the web portal.</a:t>
            </a:r>
          </a:p>
          <a:p>
            <a:pPr marL="342900" indent="-342900" algn="just">
              <a:lnSpc>
                <a:spcPct val="84000"/>
              </a:lnSpc>
              <a:spcBef>
                <a:spcPts val="600"/>
              </a:spcBef>
              <a:buSzPct val="45000"/>
              <a:buFont typeface="Arial" pitchFamily="34" charset="0"/>
              <a:buChar char="•"/>
            </a:pPr>
            <a:r>
              <a:rPr lang="en-US" dirty="0"/>
              <a:t>There is no timely filing limit for voiding claims.</a:t>
            </a:r>
          </a:p>
        </p:txBody>
      </p:sp>
    </p:spTree>
    <p:extLst>
      <p:ext uri="{BB962C8B-B14F-4D97-AF65-F5344CB8AC3E}">
        <p14:creationId xmlns:p14="http://schemas.microsoft.com/office/powerpoint/2010/main" val="42059096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1"/>
          </p:nvPr>
        </p:nvSpPr>
        <p:spPr/>
        <p:txBody>
          <a:bodyPr/>
          <a:lstStyle/>
          <a:p>
            <a:r>
              <a:rPr lang="en-US" dirty="0"/>
              <a:t>Adjustment, Void, and Claim Rebill Online Entry Workshop</a:t>
            </a:r>
          </a:p>
        </p:txBody>
      </p:sp>
      <p:sp>
        <p:nvSpPr>
          <p:cNvPr id="30" name="Date Placeholder 1"/>
          <p:cNvSpPr>
            <a:spLocks noGrp="1"/>
          </p:cNvSpPr>
          <p:nvPr>
            <p:ph type="dt" sz="half" idx="10"/>
          </p:nvPr>
        </p:nvSpPr>
        <p:spPr/>
        <p:txBody>
          <a:bodyPr/>
          <a:lstStyle/>
          <a:p>
            <a:fld id="{E01FC548-D309-4184-8641-69DE829AD2E3}" type="datetime4">
              <a:rPr lang="en-US" smtClean="0"/>
              <a:t>August 20, 2024</a:t>
            </a:fld>
            <a:endParaRPr lang="en-US" dirty="0"/>
          </a:p>
        </p:txBody>
      </p:sp>
      <p:sp>
        <p:nvSpPr>
          <p:cNvPr id="2" name="Title 1"/>
          <p:cNvSpPr>
            <a:spLocks noGrp="1"/>
          </p:cNvSpPr>
          <p:nvPr>
            <p:ph type="title"/>
          </p:nvPr>
        </p:nvSpPr>
        <p:spPr>
          <a:xfrm>
            <a:off x="1337310" y="497616"/>
            <a:ext cx="11575004" cy="833568"/>
          </a:xfrm>
        </p:spPr>
        <p:txBody>
          <a:bodyPr/>
          <a:lstStyle/>
          <a:p>
            <a:r>
              <a:rPr lang="en-US" sz="4400" dirty="0"/>
              <a:t>Void Request</a:t>
            </a:r>
          </a:p>
        </p:txBody>
      </p:sp>
      <p:sp>
        <p:nvSpPr>
          <p:cNvPr id="10" name="TextBox 9">
            <a:extLst>
              <a:ext uri="{FF2B5EF4-FFF2-40B4-BE49-F238E27FC236}">
                <a16:creationId xmlns:a16="http://schemas.microsoft.com/office/drawing/2014/main" id="{48991970-F2A3-44C6-A216-6152908062B0}"/>
              </a:ext>
            </a:extLst>
          </p:cNvPr>
          <p:cNvSpPr txBox="1"/>
          <p:nvPr/>
        </p:nvSpPr>
        <p:spPr>
          <a:xfrm>
            <a:off x="1337310" y="1629488"/>
            <a:ext cx="10778490" cy="400110"/>
          </a:xfrm>
          <a:prstGeom prst="rect">
            <a:avLst/>
          </a:prstGeom>
          <a:noFill/>
        </p:spPr>
        <p:txBody>
          <a:bodyPr wrap="square">
            <a:spAutoFit/>
          </a:bodyPr>
          <a:lstStyle/>
          <a:p>
            <a:r>
              <a:rPr lang="en-US" sz="2000" dirty="0"/>
              <a:t>Open Claims Entry and click on Adjustment/Void to open the Void window. </a:t>
            </a:r>
          </a:p>
        </p:txBody>
      </p:sp>
      <p:pic>
        <p:nvPicPr>
          <p:cNvPr id="5" name="Picture 4">
            <a:extLst>
              <a:ext uri="{FF2B5EF4-FFF2-40B4-BE49-F238E27FC236}">
                <a16:creationId xmlns:a16="http://schemas.microsoft.com/office/drawing/2014/main" id="{3D1ED1D5-4935-4E82-B0A9-F996F26DC537}"/>
              </a:ext>
            </a:extLst>
          </p:cNvPr>
          <p:cNvPicPr>
            <a:picLocks noChangeAspect="1"/>
          </p:cNvPicPr>
          <p:nvPr/>
        </p:nvPicPr>
        <p:blipFill>
          <a:blip r:embed="rId2"/>
          <a:stretch>
            <a:fillRect/>
          </a:stretch>
        </p:blipFill>
        <p:spPr>
          <a:xfrm>
            <a:off x="1337310" y="2416301"/>
            <a:ext cx="11906828" cy="3390139"/>
          </a:xfrm>
          <a:prstGeom prst="rect">
            <a:avLst/>
          </a:prstGeom>
        </p:spPr>
      </p:pic>
      <p:sp>
        <p:nvSpPr>
          <p:cNvPr id="7" name="Oval 6">
            <a:extLst>
              <a:ext uri="{FF2B5EF4-FFF2-40B4-BE49-F238E27FC236}">
                <a16:creationId xmlns:a16="http://schemas.microsoft.com/office/drawing/2014/main" id="{924EB55B-9027-4C55-9070-B72CA180E571}"/>
              </a:ext>
            </a:extLst>
          </p:cNvPr>
          <p:cNvSpPr/>
          <p:nvPr/>
        </p:nvSpPr>
        <p:spPr>
          <a:xfrm>
            <a:off x="1714500" y="3943350"/>
            <a:ext cx="1760220" cy="650777"/>
          </a:xfrm>
          <a:prstGeom prst="ellipse">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err="1">
              <a:solidFill>
                <a:srgbClr val="FFFFFE"/>
              </a:solidFill>
            </a:endParaRPr>
          </a:p>
        </p:txBody>
      </p:sp>
    </p:spTree>
    <p:extLst>
      <p:ext uri="{BB962C8B-B14F-4D97-AF65-F5344CB8AC3E}">
        <p14:creationId xmlns:p14="http://schemas.microsoft.com/office/powerpoint/2010/main" val="724683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1"/>
          </p:nvPr>
        </p:nvSpPr>
        <p:spPr/>
        <p:txBody>
          <a:bodyPr/>
          <a:lstStyle/>
          <a:p>
            <a:r>
              <a:rPr lang="en-US" dirty="0"/>
              <a:t>Adjustment, Void, and Claim Rebill Online Entry Workshop</a:t>
            </a:r>
          </a:p>
        </p:txBody>
      </p:sp>
      <p:sp>
        <p:nvSpPr>
          <p:cNvPr id="30" name="Date Placeholder 1"/>
          <p:cNvSpPr>
            <a:spLocks noGrp="1"/>
          </p:cNvSpPr>
          <p:nvPr>
            <p:ph type="dt" sz="half" idx="10"/>
          </p:nvPr>
        </p:nvSpPr>
        <p:spPr/>
        <p:txBody>
          <a:bodyPr/>
          <a:lstStyle/>
          <a:p>
            <a:fld id="{E01FC548-D309-4184-8641-69DE829AD2E3}" type="datetime4">
              <a:rPr lang="en-US" smtClean="0"/>
              <a:t>August 20, 2024</a:t>
            </a:fld>
            <a:endParaRPr lang="en-US" dirty="0"/>
          </a:p>
        </p:txBody>
      </p:sp>
      <p:sp>
        <p:nvSpPr>
          <p:cNvPr id="2" name="Title 1"/>
          <p:cNvSpPr>
            <a:spLocks noGrp="1"/>
          </p:cNvSpPr>
          <p:nvPr>
            <p:ph type="title"/>
          </p:nvPr>
        </p:nvSpPr>
        <p:spPr>
          <a:xfrm>
            <a:off x="1200150" y="497616"/>
            <a:ext cx="11712164" cy="833568"/>
          </a:xfrm>
        </p:spPr>
        <p:txBody>
          <a:bodyPr/>
          <a:lstStyle/>
          <a:p>
            <a:r>
              <a:rPr lang="en-US" sz="4400" dirty="0"/>
              <a:t>Void Request</a:t>
            </a:r>
          </a:p>
        </p:txBody>
      </p:sp>
      <p:sp>
        <p:nvSpPr>
          <p:cNvPr id="10" name="TextBox 9">
            <a:extLst>
              <a:ext uri="{FF2B5EF4-FFF2-40B4-BE49-F238E27FC236}">
                <a16:creationId xmlns:a16="http://schemas.microsoft.com/office/drawing/2014/main" id="{7A9E1504-B715-4672-99A2-E6A6728CC077}"/>
              </a:ext>
            </a:extLst>
          </p:cNvPr>
          <p:cNvSpPr txBox="1"/>
          <p:nvPr/>
        </p:nvSpPr>
        <p:spPr>
          <a:xfrm>
            <a:off x="1170116" y="1523172"/>
            <a:ext cx="12374433" cy="707886"/>
          </a:xfrm>
          <a:prstGeom prst="rect">
            <a:avLst/>
          </a:prstGeom>
          <a:noFill/>
        </p:spPr>
        <p:txBody>
          <a:bodyPr wrap="square">
            <a:spAutoFit/>
          </a:bodyPr>
          <a:lstStyle/>
          <a:p>
            <a:r>
              <a:rPr lang="en-US" sz="2000" dirty="0"/>
              <a:t>Enter the client Medicaid ID in the Recipient ID field. Enter the TCN of the original claim. Select Void in the Action menu and select 081 in the Adj/Void Reason menu.  </a:t>
            </a:r>
          </a:p>
        </p:txBody>
      </p:sp>
      <p:pic>
        <p:nvPicPr>
          <p:cNvPr id="5" name="Picture 4">
            <a:extLst>
              <a:ext uri="{FF2B5EF4-FFF2-40B4-BE49-F238E27FC236}">
                <a16:creationId xmlns:a16="http://schemas.microsoft.com/office/drawing/2014/main" id="{B76736CC-DA22-4879-B8BD-C737D38FFEB3}"/>
              </a:ext>
            </a:extLst>
          </p:cNvPr>
          <p:cNvPicPr>
            <a:picLocks noChangeAspect="1"/>
          </p:cNvPicPr>
          <p:nvPr/>
        </p:nvPicPr>
        <p:blipFill>
          <a:blip r:embed="rId2"/>
          <a:stretch>
            <a:fillRect/>
          </a:stretch>
        </p:blipFill>
        <p:spPr>
          <a:xfrm>
            <a:off x="1170116" y="2581101"/>
            <a:ext cx="10077004" cy="3308490"/>
          </a:xfrm>
          <a:prstGeom prst="rect">
            <a:avLst/>
          </a:prstGeom>
        </p:spPr>
      </p:pic>
    </p:spTree>
    <p:extLst>
      <p:ext uri="{BB962C8B-B14F-4D97-AF65-F5344CB8AC3E}">
        <p14:creationId xmlns:p14="http://schemas.microsoft.com/office/powerpoint/2010/main" val="2312377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1"/>
          </p:nvPr>
        </p:nvSpPr>
        <p:spPr/>
        <p:txBody>
          <a:bodyPr/>
          <a:lstStyle/>
          <a:p>
            <a:r>
              <a:rPr lang="en-US" dirty="0"/>
              <a:t>Adjustment, Void, and Claim Rebill Online Entry Workshop</a:t>
            </a:r>
          </a:p>
        </p:txBody>
      </p:sp>
      <p:sp>
        <p:nvSpPr>
          <p:cNvPr id="30" name="Date Placeholder 1"/>
          <p:cNvSpPr>
            <a:spLocks noGrp="1"/>
          </p:cNvSpPr>
          <p:nvPr>
            <p:ph type="dt" sz="half" idx="10"/>
          </p:nvPr>
        </p:nvSpPr>
        <p:spPr/>
        <p:txBody>
          <a:bodyPr/>
          <a:lstStyle/>
          <a:p>
            <a:fld id="{E01FC548-D309-4184-8641-69DE829AD2E3}" type="datetime4">
              <a:rPr lang="en-US" smtClean="0"/>
              <a:t>August 20, 2024</a:t>
            </a:fld>
            <a:endParaRPr lang="en-US" dirty="0"/>
          </a:p>
        </p:txBody>
      </p:sp>
      <p:sp>
        <p:nvSpPr>
          <p:cNvPr id="2" name="Title 1"/>
          <p:cNvSpPr>
            <a:spLocks noGrp="1"/>
          </p:cNvSpPr>
          <p:nvPr>
            <p:ph type="title"/>
          </p:nvPr>
        </p:nvSpPr>
        <p:spPr>
          <a:xfrm>
            <a:off x="1371600" y="497616"/>
            <a:ext cx="11540714" cy="833568"/>
          </a:xfrm>
        </p:spPr>
        <p:txBody>
          <a:bodyPr/>
          <a:lstStyle/>
          <a:p>
            <a:r>
              <a:rPr lang="en-US" sz="4400" dirty="0"/>
              <a:t>Void Request</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0107" y="1975135"/>
            <a:ext cx="11616037" cy="5019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FF2B5EF4-FFF2-40B4-BE49-F238E27FC236}">
                <a16:creationId xmlns:a16="http://schemas.microsoft.com/office/drawing/2014/main" id="{76D0A9AD-C109-404A-807C-B43CFE6F5E92}"/>
              </a:ext>
            </a:extLst>
          </p:cNvPr>
          <p:cNvSpPr txBox="1"/>
          <p:nvPr/>
        </p:nvSpPr>
        <p:spPr>
          <a:xfrm>
            <a:off x="1371600" y="1575025"/>
            <a:ext cx="11616036" cy="400110"/>
          </a:xfrm>
          <a:prstGeom prst="rect">
            <a:avLst/>
          </a:prstGeom>
          <a:noFill/>
        </p:spPr>
        <p:txBody>
          <a:bodyPr wrap="square" rtlCol="0">
            <a:spAutoFit/>
          </a:bodyPr>
          <a:lstStyle/>
          <a:p>
            <a:r>
              <a:rPr lang="en-US" sz="2000" dirty="0"/>
              <a:t>Click the certify button and Submit to receive the void TCN. </a:t>
            </a:r>
          </a:p>
        </p:txBody>
      </p:sp>
    </p:spTree>
    <p:extLst>
      <p:ext uri="{BB962C8B-B14F-4D97-AF65-F5344CB8AC3E}">
        <p14:creationId xmlns:p14="http://schemas.microsoft.com/office/powerpoint/2010/main" val="27543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015865" y="3581400"/>
            <a:ext cx="8065135" cy="1371600"/>
          </a:xfrm>
          <a:solidFill>
            <a:schemeClr val="bg1"/>
          </a:solidFill>
        </p:spPr>
        <p:txBody>
          <a:bodyPr/>
          <a:lstStyle/>
          <a:p>
            <a:r>
              <a:rPr lang="en-US" dirty="0"/>
              <a:t>Claims Re-bill</a:t>
            </a:r>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extLst>
      <p:ext uri="{BB962C8B-B14F-4D97-AF65-F5344CB8AC3E}">
        <p14:creationId xmlns:p14="http://schemas.microsoft.com/office/powerpoint/2010/main" val="1760496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790" y="1397000"/>
            <a:ext cx="13495972" cy="1371600"/>
          </a:xfrm>
        </p:spPr>
        <p:txBody>
          <a:bodyPr/>
          <a:lstStyle/>
          <a:p>
            <a:r>
              <a:rPr lang="en-US" sz="4400" dirty="0"/>
              <a:t>Claims Re-bill Overview</a:t>
            </a:r>
          </a:p>
        </p:txBody>
      </p:sp>
      <p:sp>
        <p:nvSpPr>
          <p:cNvPr id="3" name="Date Placeholder 2"/>
          <p:cNvSpPr>
            <a:spLocks noGrp="1"/>
          </p:cNvSpPr>
          <p:nvPr>
            <p:ph type="dt" sz="half" idx="10"/>
          </p:nvPr>
        </p:nvSpPr>
        <p:spPr/>
        <p:txBody>
          <a:bodyPr/>
          <a:lstStyle/>
          <a:p>
            <a:r>
              <a:rPr lang="en-US"/>
              <a:t>10/9/2017</a:t>
            </a:r>
            <a:endParaRPr lang="en-US" dirty="0"/>
          </a:p>
        </p:txBody>
      </p:sp>
      <p:sp>
        <p:nvSpPr>
          <p:cNvPr id="4" name="Footer Placeholder 3"/>
          <p:cNvSpPr>
            <a:spLocks noGrp="1"/>
          </p:cNvSpPr>
          <p:nvPr>
            <p:ph type="ftr" sz="quarter" idx="11"/>
          </p:nvPr>
        </p:nvSpPr>
        <p:spPr/>
        <p:txBody>
          <a:bodyPr/>
          <a:lstStyle/>
          <a:p>
            <a:r>
              <a:rPr lang="en-US"/>
              <a:t>Family Planning Workshop</a:t>
            </a:r>
            <a:endParaRPr lang="en-US" dirty="0"/>
          </a:p>
        </p:txBody>
      </p:sp>
      <p:sp>
        <p:nvSpPr>
          <p:cNvPr id="5" name="Text Placeholder 4"/>
          <p:cNvSpPr>
            <a:spLocks noGrp="1"/>
          </p:cNvSpPr>
          <p:nvPr>
            <p:ph type="body" sz="quarter" idx="13"/>
          </p:nvPr>
        </p:nvSpPr>
        <p:spPr>
          <a:xfrm>
            <a:off x="520699" y="2354580"/>
            <a:ext cx="13589002" cy="3634740"/>
          </a:xfrm>
        </p:spPr>
        <p:txBody>
          <a:bodyPr/>
          <a:lstStyle/>
          <a:p>
            <a:pPr marL="342900" indent="-342900">
              <a:lnSpc>
                <a:spcPct val="84000"/>
              </a:lnSpc>
              <a:spcBef>
                <a:spcPts val="600"/>
              </a:spcBef>
              <a:buSzPct val="45000"/>
              <a:buFont typeface="Arial" pitchFamily="34" charset="0"/>
              <a:buChar char="•"/>
            </a:pPr>
            <a:r>
              <a:rPr lang="en-US" dirty="0"/>
              <a:t>The purpose of Claim Re-billing is to allow a previously denied claim to be corrected without requiring the entire claim to be entered again.</a:t>
            </a:r>
          </a:p>
          <a:p>
            <a:pPr marL="342900" indent="-342900">
              <a:lnSpc>
                <a:spcPct val="84000"/>
              </a:lnSpc>
              <a:spcBef>
                <a:spcPts val="600"/>
              </a:spcBef>
              <a:buSzPct val="45000"/>
              <a:buFont typeface="Arial" pitchFamily="34" charset="0"/>
              <a:buChar char="•"/>
            </a:pPr>
            <a:r>
              <a:rPr lang="en-US" dirty="0"/>
              <a:t>Only denied claims should be re-billed. If a paid claim is re-billed, the new claim will deny as a duplicate. </a:t>
            </a:r>
          </a:p>
          <a:p>
            <a:pPr marL="342900" indent="-342900">
              <a:lnSpc>
                <a:spcPct val="84000"/>
              </a:lnSpc>
              <a:spcBef>
                <a:spcPts val="600"/>
              </a:spcBef>
              <a:buSzPct val="45000"/>
              <a:buFont typeface="Arial" pitchFamily="34" charset="0"/>
              <a:buChar char="•"/>
            </a:pPr>
            <a:r>
              <a:rPr lang="en-US" dirty="0"/>
              <a:t>The timely filing period is the same for rebilled claims as for any resubmitted claim.</a:t>
            </a:r>
          </a:p>
          <a:p>
            <a:pPr>
              <a:lnSpc>
                <a:spcPct val="84000"/>
              </a:lnSpc>
              <a:spcBef>
                <a:spcPts val="600"/>
              </a:spcBef>
              <a:buSzPct val="45000"/>
            </a:pPr>
            <a:endParaRPr lang="en-US" dirty="0"/>
          </a:p>
        </p:txBody>
      </p:sp>
    </p:spTree>
    <p:extLst>
      <p:ext uri="{BB962C8B-B14F-4D97-AF65-F5344CB8AC3E}">
        <p14:creationId xmlns:p14="http://schemas.microsoft.com/office/powerpoint/2010/main" val="38018564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699" y="1397000"/>
            <a:ext cx="13581063" cy="1371600"/>
          </a:xfrm>
        </p:spPr>
        <p:txBody>
          <a:bodyPr/>
          <a:lstStyle/>
          <a:p>
            <a:r>
              <a:rPr lang="en-US" sz="4400" dirty="0"/>
              <a:t>Adjustments – Filing Limit</a:t>
            </a:r>
          </a:p>
        </p:txBody>
      </p:sp>
      <p:sp>
        <p:nvSpPr>
          <p:cNvPr id="3" name="Date Placeholder 2"/>
          <p:cNvSpPr>
            <a:spLocks noGrp="1"/>
          </p:cNvSpPr>
          <p:nvPr>
            <p:ph type="dt" sz="half" idx="10"/>
          </p:nvPr>
        </p:nvSpPr>
        <p:spPr/>
        <p:txBody>
          <a:bodyPr/>
          <a:lstStyle/>
          <a:p>
            <a:r>
              <a:rPr lang="en-US"/>
              <a:t>10/9/2017</a:t>
            </a:r>
            <a:endParaRPr lang="en-US" dirty="0"/>
          </a:p>
        </p:txBody>
      </p:sp>
      <p:sp>
        <p:nvSpPr>
          <p:cNvPr id="4" name="Footer Placeholder 3"/>
          <p:cNvSpPr>
            <a:spLocks noGrp="1"/>
          </p:cNvSpPr>
          <p:nvPr>
            <p:ph type="ftr" sz="quarter" idx="11"/>
          </p:nvPr>
        </p:nvSpPr>
        <p:spPr/>
        <p:txBody>
          <a:bodyPr/>
          <a:lstStyle/>
          <a:p>
            <a:r>
              <a:rPr lang="en-US"/>
              <a:t>Family Planning Workshop</a:t>
            </a:r>
            <a:endParaRPr lang="en-US" dirty="0"/>
          </a:p>
        </p:txBody>
      </p:sp>
      <p:sp>
        <p:nvSpPr>
          <p:cNvPr id="5" name="Text Placeholder 4"/>
          <p:cNvSpPr>
            <a:spLocks noGrp="1"/>
          </p:cNvSpPr>
          <p:nvPr>
            <p:ph type="body" sz="quarter" idx="13"/>
          </p:nvPr>
        </p:nvSpPr>
        <p:spPr>
          <a:xfrm>
            <a:off x="520699" y="2260600"/>
            <a:ext cx="13542393" cy="4229100"/>
          </a:xfrm>
        </p:spPr>
        <p:txBody>
          <a:bodyPr/>
          <a:lstStyle/>
          <a:p>
            <a:r>
              <a:rPr lang="en-US" dirty="0"/>
              <a:t>The timely filing limit for adjustments is 90 days from the remittance date for the paid claim.  </a:t>
            </a:r>
          </a:p>
          <a:p>
            <a:pPr marL="342900" indent="-342900">
              <a:buFont typeface="Arial" panose="020B0604020202020204" pitchFamily="34" charset="0"/>
              <a:buChar char="•"/>
            </a:pPr>
            <a:r>
              <a:rPr lang="en-US" dirty="0"/>
              <a:t>If a paid claim is adjusted after the 90 day timely filing limit, it may deny for timely filing and recoup the original paid amount.</a:t>
            </a:r>
          </a:p>
          <a:p>
            <a:pPr marL="342900" indent="-342900">
              <a:buFont typeface="Arial" panose="020B0604020202020204" pitchFamily="34" charset="0"/>
              <a:buChar char="•"/>
            </a:pPr>
            <a:r>
              <a:rPr lang="en-US" dirty="0"/>
              <a:t>Please verify that an adjustment is within the timely filing limit of the original payment date before submitting online.</a:t>
            </a:r>
          </a:p>
          <a:p>
            <a:pPr marL="342900" indent="-342900">
              <a:buFont typeface="Arial" panose="020B0604020202020204" pitchFamily="34" charset="0"/>
              <a:buChar char="•"/>
            </a:pPr>
            <a:r>
              <a:rPr lang="en-US" dirty="0"/>
              <a:t>If an adjustment is needed after the 90 day limit, please submit the adjustment on paper. Timely filing will be overridden if the payment is the same or less than the original payment.</a:t>
            </a:r>
          </a:p>
          <a:p>
            <a:endParaRPr lang="en-US" dirty="0"/>
          </a:p>
        </p:txBody>
      </p:sp>
    </p:spTree>
    <p:extLst>
      <p:ext uri="{BB962C8B-B14F-4D97-AF65-F5344CB8AC3E}">
        <p14:creationId xmlns:p14="http://schemas.microsoft.com/office/powerpoint/2010/main" val="2495748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1"/>
          </p:nvPr>
        </p:nvSpPr>
        <p:spPr/>
        <p:txBody>
          <a:bodyPr/>
          <a:lstStyle/>
          <a:p>
            <a:r>
              <a:rPr lang="en-US" dirty="0"/>
              <a:t>Adjustment, Void, and Claim Rebill Online Entry Workshop</a:t>
            </a:r>
          </a:p>
        </p:txBody>
      </p:sp>
      <p:sp>
        <p:nvSpPr>
          <p:cNvPr id="30" name="Date Placeholder 1"/>
          <p:cNvSpPr>
            <a:spLocks noGrp="1"/>
          </p:cNvSpPr>
          <p:nvPr>
            <p:ph type="dt" sz="half" idx="10"/>
          </p:nvPr>
        </p:nvSpPr>
        <p:spPr/>
        <p:txBody>
          <a:bodyPr/>
          <a:lstStyle/>
          <a:p>
            <a:fld id="{E01FC548-D309-4184-8641-69DE829AD2E3}" type="datetime4">
              <a:rPr lang="en-US" smtClean="0"/>
              <a:t>August 20, 2024</a:t>
            </a:fld>
            <a:endParaRPr lang="en-US" dirty="0"/>
          </a:p>
        </p:txBody>
      </p:sp>
      <p:pic>
        <p:nvPicPr>
          <p:cNvPr id="3" name="Picture 2">
            <a:extLst>
              <a:ext uri="{FF2B5EF4-FFF2-40B4-BE49-F238E27FC236}">
                <a16:creationId xmlns:a16="http://schemas.microsoft.com/office/drawing/2014/main" id="{A0693224-6A3E-4551-9DF6-A8A836ED514A}"/>
              </a:ext>
            </a:extLst>
          </p:cNvPr>
          <p:cNvPicPr>
            <a:picLocks noChangeAspect="1"/>
          </p:cNvPicPr>
          <p:nvPr/>
        </p:nvPicPr>
        <p:blipFill>
          <a:blip r:embed="rId2"/>
          <a:stretch>
            <a:fillRect/>
          </a:stretch>
        </p:blipFill>
        <p:spPr>
          <a:xfrm>
            <a:off x="1170117" y="3187390"/>
            <a:ext cx="11562842" cy="2645245"/>
          </a:xfrm>
          <a:prstGeom prst="rect">
            <a:avLst/>
          </a:prstGeom>
        </p:spPr>
      </p:pic>
      <p:sp>
        <p:nvSpPr>
          <p:cNvPr id="4" name="TextBox 3">
            <a:extLst>
              <a:ext uri="{FF2B5EF4-FFF2-40B4-BE49-F238E27FC236}">
                <a16:creationId xmlns:a16="http://schemas.microsoft.com/office/drawing/2014/main" id="{4272A672-F5F2-4846-B45D-0E1839EFCFB0}"/>
              </a:ext>
            </a:extLst>
          </p:cNvPr>
          <p:cNvSpPr txBox="1"/>
          <p:nvPr/>
        </p:nvSpPr>
        <p:spPr>
          <a:xfrm>
            <a:off x="1170117" y="1074342"/>
            <a:ext cx="5474970" cy="769441"/>
          </a:xfrm>
          <a:prstGeom prst="rect">
            <a:avLst/>
          </a:prstGeom>
          <a:noFill/>
        </p:spPr>
        <p:txBody>
          <a:bodyPr wrap="square" rtlCol="0">
            <a:spAutoFit/>
          </a:bodyPr>
          <a:lstStyle/>
          <a:p>
            <a:r>
              <a:rPr lang="en-US" sz="4400" dirty="0"/>
              <a:t>Claims Re-bill</a:t>
            </a:r>
          </a:p>
        </p:txBody>
      </p:sp>
      <p:sp>
        <p:nvSpPr>
          <p:cNvPr id="5" name="TextBox 4">
            <a:extLst>
              <a:ext uri="{FF2B5EF4-FFF2-40B4-BE49-F238E27FC236}">
                <a16:creationId xmlns:a16="http://schemas.microsoft.com/office/drawing/2014/main" id="{7C78FD5B-7AE5-4042-A5FE-8001364F92A8}"/>
              </a:ext>
            </a:extLst>
          </p:cNvPr>
          <p:cNvSpPr txBox="1"/>
          <p:nvPr/>
        </p:nvSpPr>
        <p:spPr>
          <a:xfrm>
            <a:off x="1170116" y="2026816"/>
            <a:ext cx="12065823" cy="892552"/>
          </a:xfrm>
          <a:prstGeom prst="rect">
            <a:avLst/>
          </a:prstGeom>
          <a:noFill/>
        </p:spPr>
        <p:txBody>
          <a:bodyPr wrap="square" rtlCol="0">
            <a:spAutoFit/>
          </a:bodyPr>
          <a:lstStyle/>
          <a:p>
            <a:r>
              <a:rPr lang="en-US" dirty="0"/>
              <a:t>Click on Claim Re-Bill to open the Rebill window. Enter the client Medicaid ID and TCN of the denied claim and submit to open the claim for correction.</a:t>
            </a:r>
          </a:p>
        </p:txBody>
      </p:sp>
      <p:sp>
        <p:nvSpPr>
          <p:cNvPr id="7" name="Oval 6">
            <a:extLst>
              <a:ext uri="{FF2B5EF4-FFF2-40B4-BE49-F238E27FC236}">
                <a16:creationId xmlns:a16="http://schemas.microsoft.com/office/drawing/2014/main" id="{609EA055-67AF-4F3A-93FA-813358206213}"/>
              </a:ext>
            </a:extLst>
          </p:cNvPr>
          <p:cNvSpPr/>
          <p:nvPr/>
        </p:nvSpPr>
        <p:spPr>
          <a:xfrm>
            <a:off x="1451610" y="4869180"/>
            <a:ext cx="1748790" cy="523724"/>
          </a:xfrm>
          <a:prstGeom prst="ellipse">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err="1">
              <a:solidFill>
                <a:srgbClr val="FFFFFE"/>
              </a:solidFill>
            </a:endParaRPr>
          </a:p>
        </p:txBody>
      </p:sp>
    </p:spTree>
    <p:extLst>
      <p:ext uri="{BB962C8B-B14F-4D97-AF65-F5344CB8AC3E}">
        <p14:creationId xmlns:p14="http://schemas.microsoft.com/office/powerpoint/2010/main" val="2250138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689873" y="3355489"/>
            <a:ext cx="10693101" cy="1371600"/>
          </a:xfrm>
          <a:solidFill>
            <a:schemeClr val="bg1"/>
          </a:solidFill>
        </p:spPr>
        <p:txBody>
          <a:bodyPr/>
          <a:lstStyle/>
          <a:p>
            <a:pPr lvl="0" defTabSz="914400" fontAlgn="base">
              <a:lnSpc>
                <a:spcPct val="115000"/>
              </a:lnSpc>
              <a:spcBef>
                <a:spcPct val="30000"/>
              </a:spcBef>
              <a:spcAft>
                <a:spcPct val="0"/>
              </a:spcAft>
              <a:defRPr/>
            </a:pPr>
            <a:r>
              <a:rPr lang="en-US" kern="0" dirty="0">
                <a:solidFill>
                  <a:schemeClr val="tx1"/>
                </a:solidFill>
              </a:rPr>
              <a:t>What Questions Do You Have?</a:t>
            </a:r>
          </a:p>
        </p:txBody>
      </p:sp>
    </p:spTree>
    <p:extLst>
      <p:ext uri="{BB962C8B-B14F-4D97-AF65-F5344CB8AC3E}">
        <p14:creationId xmlns:p14="http://schemas.microsoft.com/office/powerpoint/2010/main" val="26985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3"/>
          <p:cNvSpPr>
            <a:spLocks noGrp="1"/>
          </p:cNvSpPr>
          <p:nvPr>
            <p:ph type="sldNum" sz="quarter" idx="12"/>
          </p:nvPr>
        </p:nvSpPr>
        <p:spPr>
          <a:xfrm>
            <a:off x="10764520" y="7627623"/>
            <a:ext cx="3413760" cy="438150"/>
          </a:xfrm>
        </p:spPr>
        <p:txBody>
          <a:bodyPr/>
          <a:lstStyle/>
          <a:p>
            <a:fld id="{CACB3E39-5571-0247-86B7-EF41C2ABA1DB}" type="slidenum">
              <a:rPr lang="en-US" smtClean="0"/>
              <a:pPr/>
              <a:t>32</a:t>
            </a:fld>
            <a:endParaRPr lang="en-US" dirty="0"/>
          </a:p>
        </p:txBody>
      </p:sp>
      <p:sp>
        <p:nvSpPr>
          <p:cNvPr id="9" name="Rectangle 2"/>
          <p:cNvSpPr>
            <a:spLocks noGrp="1" noChangeArrowheads="1"/>
          </p:cNvSpPr>
          <p:nvPr>
            <p:ph type="title"/>
          </p:nvPr>
        </p:nvSpPr>
        <p:spPr>
          <a:xfrm>
            <a:off x="625476" y="1595119"/>
            <a:ext cx="12604750" cy="725488"/>
          </a:xfrm>
          <a:noFill/>
        </p:spPr>
        <p:txBody>
          <a:bodyPr lIns="130622" tIns="65311" rIns="130622" bIns="65311"/>
          <a:lstStyle/>
          <a:p>
            <a:r>
              <a:rPr lang="en-US" sz="3100" dirty="0">
                <a:solidFill>
                  <a:srgbClr val="000000"/>
                </a:solidFill>
              </a:rPr>
              <a:t>New Mexico Medicaid Resources</a:t>
            </a:r>
            <a:endParaRPr lang="en-US" dirty="0"/>
          </a:p>
        </p:txBody>
      </p:sp>
      <p:sp>
        <p:nvSpPr>
          <p:cNvPr id="10" name="Rectangle 3"/>
          <p:cNvSpPr txBox="1">
            <a:spLocks noChangeArrowheads="1"/>
          </p:cNvSpPr>
          <p:nvPr/>
        </p:nvSpPr>
        <p:spPr bwMode="auto">
          <a:xfrm>
            <a:off x="687072" y="2320607"/>
            <a:ext cx="12543155" cy="5307016"/>
          </a:xfrm>
          <a:prstGeom prst="rect">
            <a:avLst/>
          </a:prstGeom>
          <a:solidFill>
            <a:schemeClr val="bg1"/>
          </a:solidFill>
          <a:ln w="9525">
            <a:noFill/>
            <a:miter lim="800000"/>
            <a:headEnd/>
            <a:tailEnd/>
          </a:ln>
          <a:effectLst/>
        </p:spPr>
        <p:txBody>
          <a:bodyPr vert="horz" wrap="square" lIns="91431" tIns="45716" rIns="91431" bIns="45716" numCol="1" anchor="t" anchorCtr="0" compatLnSpc="1">
            <a:prstTxWarp prst="textNoShape">
              <a:avLst/>
            </a:prstTxWarp>
          </a:bodyPr>
          <a:lstStyle/>
          <a:p>
            <a:pPr marL="457154" indent="-457154" defTabSz="653044">
              <a:lnSpc>
                <a:spcPct val="150000"/>
              </a:lnSpc>
              <a:spcBef>
                <a:spcPts val="600"/>
              </a:spcBef>
              <a:spcAft>
                <a:spcPts val="600"/>
              </a:spcAft>
              <a:buSzPct val="75000"/>
              <a:buFont typeface="Arial" panose="020B0604020202020204" pitchFamily="34" charset="0"/>
              <a:buChar char="•"/>
            </a:pPr>
            <a:r>
              <a:rPr lang="en-US" sz="1900" dirty="0">
                <a:solidFill>
                  <a:prstClr val="black"/>
                </a:solidFill>
              </a:rPr>
              <a:t>New Mexico Medicaid Online</a:t>
            </a:r>
          </a:p>
          <a:p>
            <a:pPr marL="853990" lvl="3" indent="-342866" defTabSz="653044">
              <a:lnSpc>
                <a:spcPct val="150000"/>
              </a:lnSpc>
              <a:spcBef>
                <a:spcPts val="600"/>
              </a:spcBef>
              <a:buSzPct val="75000"/>
            </a:pPr>
            <a:r>
              <a:rPr lang="en-US" sz="1900" dirty="0">
                <a:solidFill>
                  <a:prstClr val="black"/>
                </a:solidFill>
              </a:rPr>
              <a:t>Provider Information</a:t>
            </a:r>
          </a:p>
          <a:p>
            <a:pPr marL="853990" lvl="3" indent="-342866" defTabSz="653044">
              <a:lnSpc>
                <a:spcPct val="150000"/>
              </a:lnSpc>
              <a:spcBef>
                <a:spcPts val="600"/>
              </a:spcBef>
              <a:buSzPct val="75000"/>
            </a:pPr>
            <a:r>
              <a:rPr lang="en-US" sz="1900" dirty="0">
                <a:solidFill>
                  <a:prstClr val="black"/>
                </a:solidFill>
              </a:rPr>
              <a:t>Provider Login Screen Notices</a:t>
            </a:r>
          </a:p>
          <a:p>
            <a:pPr marL="853990" lvl="3" indent="-342866" defTabSz="653044">
              <a:lnSpc>
                <a:spcPct val="150000"/>
              </a:lnSpc>
              <a:spcBef>
                <a:spcPts val="600"/>
              </a:spcBef>
              <a:buSzPct val="75000"/>
            </a:pPr>
            <a:r>
              <a:rPr lang="en-US" sz="1900" dirty="0">
                <a:solidFill>
                  <a:prstClr val="black"/>
                </a:solidFill>
              </a:rPr>
              <a:t>Provider E-News Newsletters</a:t>
            </a:r>
          </a:p>
          <a:p>
            <a:pPr marL="457154" indent="-457154" defTabSz="653044">
              <a:lnSpc>
                <a:spcPct val="150000"/>
              </a:lnSpc>
              <a:spcBef>
                <a:spcPts val="600"/>
              </a:spcBef>
              <a:spcAft>
                <a:spcPts val="600"/>
              </a:spcAft>
              <a:buSzPct val="75000"/>
              <a:buFont typeface="Arial" panose="020B0604020202020204" pitchFamily="34" charset="0"/>
              <a:buChar char="•"/>
            </a:pPr>
            <a:r>
              <a:rPr lang="en-US" sz="1900" dirty="0">
                <a:solidFill>
                  <a:prstClr val="black"/>
                </a:solidFill>
              </a:rPr>
              <a:t>Medicaid Provider Relations Call Center</a:t>
            </a:r>
          </a:p>
          <a:p>
            <a:pPr marL="457154" indent="-457154" defTabSz="653044">
              <a:lnSpc>
                <a:spcPct val="150000"/>
              </a:lnSpc>
              <a:spcBef>
                <a:spcPts val="600"/>
              </a:spcBef>
              <a:spcAft>
                <a:spcPts val="600"/>
              </a:spcAft>
              <a:buSzPct val="75000"/>
              <a:buFont typeface="Arial" panose="020B0604020202020204" pitchFamily="34" charset="0"/>
              <a:buChar char="•"/>
            </a:pPr>
            <a:r>
              <a:rPr lang="en-US" sz="1900" dirty="0">
                <a:solidFill>
                  <a:prstClr val="black"/>
                </a:solidFill>
              </a:rPr>
              <a:t>Provider Communication Updates </a:t>
            </a:r>
          </a:p>
          <a:p>
            <a:pPr marL="457154" indent="-457154" defTabSz="653044">
              <a:lnSpc>
                <a:spcPct val="150000"/>
              </a:lnSpc>
              <a:spcBef>
                <a:spcPts val="600"/>
              </a:spcBef>
              <a:spcAft>
                <a:spcPts val="600"/>
              </a:spcAft>
              <a:buSzPct val="75000"/>
              <a:buFont typeface="Arial" panose="020B0604020202020204" pitchFamily="34" charset="0"/>
              <a:buChar char="•"/>
            </a:pPr>
            <a:r>
              <a:rPr lang="en-US" sz="1900" dirty="0">
                <a:solidFill>
                  <a:prstClr val="black"/>
                </a:solidFill>
              </a:rPr>
              <a:t>Provider Field Representative</a:t>
            </a:r>
          </a:p>
          <a:p>
            <a:pPr marL="457154" indent="-457154" defTabSz="653044">
              <a:lnSpc>
                <a:spcPct val="150000"/>
              </a:lnSpc>
              <a:spcBef>
                <a:spcPts val="600"/>
              </a:spcBef>
              <a:spcAft>
                <a:spcPts val="600"/>
              </a:spcAft>
              <a:buSzPct val="75000"/>
              <a:buFont typeface="Arial" panose="020B0604020202020204" pitchFamily="34" charset="0"/>
              <a:buChar char="•"/>
            </a:pPr>
            <a:r>
              <a:rPr lang="en-US" sz="1900" dirty="0">
                <a:solidFill>
                  <a:prstClr val="black"/>
                </a:solidFill>
              </a:rPr>
              <a:t>Provider Webinars</a:t>
            </a:r>
          </a:p>
          <a:p>
            <a:pPr marL="457154" indent="-457154" defTabSz="653044">
              <a:lnSpc>
                <a:spcPct val="150000"/>
              </a:lnSpc>
              <a:spcBef>
                <a:spcPts val="600"/>
              </a:spcBef>
              <a:spcAft>
                <a:spcPts val="600"/>
              </a:spcAft>
              <a:buSzPct val="75000"/>
              <a:buFont typeface="Arial" panose="020B0604020202020204" pitchFamily="34" charset="0"/>
              <a:buChar char="•"/>
            </a:pPr>
            <a:r>
              <a:rPr lang="en-US" sz="1900" dirty="0">
                <a:solidFill>
                  <a:prstClr val="black"/>
                </a:solidFill>
              </a:rPr>
              <a:t>Open Forums and Live Training Sessions</a:t>
            </a:r>
          </a:p>
          <a:p>
            <a:pPr algn="r" defTabSz="653044">
              <a:buSzPct val="75000"/>
            </a:pPr>
            <a:r>
              <a:rPr lang="en-US" sz="1900" i="1" dirty="0">
                <a:solidFill>
                  <a:prstClr val="black"/>
                </a:solidFill>
              </a:rPr>
              <a:t>Continued on next page . . . </a:t>
            </a:r>
            <a:endParaRPr lang="en-US" sz="1900" i="1" dirty="0">
              <a:solidFill>
                <a:srgbClr val="00837B">
                  <a:lumMod val="50000"/>
                </a:srgbClr>
              </a:solidFill>
            </a:endParaRPr>
          </a:p>
          <a:p>
            <a:pPr defTabSz="653044"/>
            <a:r>
              <a:rPr lang="en-US" sz="1900" dirty="0">
                <a:solidFill>
                  <a:srgbClr val="00837B">
                    <a:lumMod val="50000"/>
                  </a:srgbClr>
                </a:solidFill>
              </a:rPr>
              <a:t> </a:t>
            </a:r>
          </a:p>
          <a:p>
            <a:pPr marL="342866" indent="-342866" defTabSz="914309" fontAlgn="base">
              <a:lnSpc>
                <a:spcPct val="150000"/>
              </a:lnSpc>
              <a:spcBef>
                <a:spcPts val="600"/>
              </a:spcBef>
              <a:spcAft>
                <a:spcPts val="600"/>
              </a:spcAft>
              <a:buFont typeface="Arial" pitchFamily="34" charset="0"/>
              <a:buChar char="•"/>
              <a:defRPr/>
            </a:pPr>
            <a:endParaRPr lang="en-US" sz="1900" i="1" kern="0" dirty="0">
              <a:solidFill>
                <a:prstClr val="black"/>
              </a:solidFill>
            </a:endParaRPr>
          </a:p>
          <a:p>
            <a:pPr lvl="1" defTabSz="653044"/>
            <a:br>
              <a:rPr lang="en-US" sz="1900" dirty="0">
                <a:solidFill>
                  <a:prstClr val="black"/>
                </a:solidFill>
              </a:rPr>
            </a:br>
            <a:br>
              <a:rPr lang="en-US" sz="1900" dirty="0">
                <a:solidFill>
                  <a:prstClr val="black"/>
                </a:solidFill>
              </a:rPr>
            </a:br>
            <a:endParaRPr lang="en-US" sz="1900" dirty="0">
              <a:solidFill>
                <a:prstClr val="black"/>
              </a:solidFill>
            </a:endParaRPr>
          </a:p>
        </p:txBody>
      </p:sp>
      <p:sp>
        <p:nvSpPr>
          <p:cNvPr id="2" name="Rectangle 1"/>
          <p:cNvSpPr/>
          <p:nvPr/>
        </p:nvSpPr>
        <p:spPr>
          <a:xfrm>
            <a:off x="3895726" y="2847976"/>
            <a:ext cx="6667501"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defTabSz="653044"/>
            <a:endParaRPr lang="en-US" dirty="0">
              <a:solidFill>
                <a:srgbClr val="FF0000"/>
              </a:solidFill>
            </a:endParaRPr>
          </a:p>
        </p:txBody>
      </p:sp>
      <p:sp>
        <p:nvSpPr>
          <p:cNvPr id="4" name="Line Callout 1 3"/>
          <p:cNvSpPr/>
          <p:nvPr/>
        </p:nvSpPr>
        <p:spPr>
          <a:xfrm>
            <a:off x="3895726" y="2847976"/>
            <a:ext cx="6667501"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lIns="91431" tIns="45716" rIns="91431" bIns="45716" rtlCol="0" anchor="ctr"/>
          <a:lstStyle/>
          <a:p>
            <a:pPr algn="ctr" defTabSz="653044"/>
            <a:endParaRPr lang="en-US" dirty="0">
              <a:solidFill>
                <a:srgbClr val="FFFFFE"/>
              </a:solidFill>
            </a:endParaRPr>
          </a:p>
        </p:txBody>
      </p:sp>
    </p:spTree>
    <p:extLst>
      <p:ext uri="{BB962C8B-B14F-4D97-AF65-F5344CB8AC3E}">
        <p14:creationId xmlns:p14="http://schemas.microsoft.com/office/powerpoint/2010/main" val="3926284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lide Number Placeholder 3"/>
          <p:cNvSpPr>
            <a:spLocks noGrp="1"/>
          </p:cNvSpPr>
          <p:nvPr>
            <p:ph type="sldNum" sz="quarter" idx="12"/>
          </p:nvPr>
        </p:nvSpPr>
        <p:spPr>
          <a:xfrm>
            <a:off x="10764520" y="7627624"/>
            <a:ext cx="3413760" cy="438150"/>
          </a:xfrm>
        </p:spPr>
        <p:txBody>
          <a:bodyPr/>
          <a:lstStyle/>
          <a:p>
            <a:fld id="{CACB3E39-5571-0247-86B7-EF41C2ABA1DB}" type="slidenum">
              <a:rPr lang="en-US" smtClean="0"/>
              <a:pPr/>
              <a:t>33</a:t>
            </a:fld>
            <a:endParaRPr lang="en-US" dirty="0"/>
          </a:p>
        </p:txBody>
      </p:sp>
      <p:sp>
        <p:nvSpPr>
          <p:cNvPr id="9" name="Rectangle 2"/>
          <p:cNvSpPr>
            <a:spLocks noGrp="1" noChangeArrowheads="1"/>
          </p:cNvSpPr>
          <p:nvPr>
            <p:ph type="title"/>
          </p:nvPr>
        </p:nvSpPr>
        <p:spPr>
          <a:xfrm>
            <a:off x="625476" y="1511303"/>
            <a:ext cx="12604750" cy="887411"/>
          </a:xfrm>
          <a:noFill/>
        </p:spPr>
        <p:txBody>
          <a:bodyPr/>
          <a:lstStyle/>
          <a:p>
            <a:r>
              <a:rPr lang="en-US" sz="3100" dirty="0"/>
              <a:t>New Mexico Medicaid Resources </a:t>
            </a:r>
            <a:r>
              <a:rPr lang="en-US" sz="2900" i="1" dirty="0"/>
              <a:t>Continued</a:t>
            </a:r>
          </a:p>
        </p:txBody>
      </p:sp>
      <p:sp>
        <p:nvSpPr>
          <p:cNvPr id="10" name="Rectangle 3"/>
          <p:cNvSpPr txBox="1">
            <a:spLocks noChangeArrowheads="1"/>
          </p:cNvSpPr>
          <p:nvPr/>
        </p:nvSpPr>
        <p:spPr bwMode="auto">
          <a:xfrm>
            <a:off x="687072" y="2320605"/>
            <a:ext cx="12543155" cy="5166046"/>
          </a:xfrm>
          <a:prstGeom prst="rect">
            <a:avLst/>
          </a:prstGeom>
          <a:solidFill>
            <a:schemeClr val="bg1"/>
          </a:solidFill>
          <a:ln w="9525">
            <a:noFill/>
            <a:miter lim="800000"/>
            <a:headEnd/>
            <a:tailEnd/>
          </a:ln>
          <a:effectLst/>
        </p:spPr>
        <p:txBody>
          <a:bodyPr vert="horz" wrap="square" lIns="91427" tIns="45713" rIns="91427" bIns="45713" numCol="1" anchor="t" anchorCtr="0" compatLnSpc="1">
            <a:prstTxWarp prst="textNoShape">
              <a:avLst/>
            </a:prstTxWarp>
          </a:bodyPr>
          <a:lstStyle/>
          <a:p>
            <a:r>
              <a:rPr lang="en-US" sz="1100" b="1" dirty="0"/>
              <a:t>New Mexico Medicaid Portal </a:t>
            </a:r>
            <a:r>
              <a:rPr lang="en-US" sz="1100" dirty="0"/>
              <a:t>– </a:t>
            </a:r>
            <a:r>
              <a:rPr lang="en-US" sz="1100" dirty="0">
                <a:hlinkClick r:id="rId3"/>
              </a:rPr>
              <a:t>https://nmmedicaid.portal.conduent.com/static/index.htm</a:t>
            </a:r>
            <a:r>
              <a:rPr lang="en-US" sz="1100" dirty="0"/>
              <a:t> </a:t>
            </a:r>
          </a:p>
          <a:p>
            <a:r>
              <a:rPr lang="en-US" sz="1100" dirty="0"/>
              <a:t>Claim Inquiries, Eligibility Verification, Electronic Claim Submission, Provider Manuals, E-News</a:t>
            </a:r>
          </a:p>
          <a:p>
            <a:endParaRPr lang="en-US" sz="1100" dirty="0"/>
          </a:p>
          <a:p>
            <a:r>
              <a:rPr lang="en-US" sz="1100" b="1" dirty="0"/>
              <a:t>NM Health Care Authority  </a:t>
            </a:r>
            <a:r>
              <a:rPr lang="en-US" sz="1100" dirty="0"/>
              <a:t>– </a:t>
            </a:r>
            <a:r>
              <a:rPr lang="en-US" sz="1100" dirty="0">
                <a:hlinkClick r:id="rId4"/>
              </a:rPr>
              <a:t>http://www.hca.nm.gov</a:t>
            </a:r>
            <a:r>
              <a:rPr lang="en-US" sz="1100" dirty="0"/>
              <a:t> </a:t>
            </a:r>
          </a:p>
          <a:p>
            <a:r>
              <a:rPr lang="en-US" sz="1100" dirty="0"/>
              <a:t>Supplements, Memos, Provider Billing Packets and Policy</a:t>
            </a:r>
          </a:p>
          <a:p>
            <a:endParaRPr lang="en-US" sz="1100" dirty="0"/>
          </a:p>
          <a:p>
            <a:r>
              <a:rPr lang="en-US" sz="1100" b="1" dirty="0">
                <a:cs typeface="Arial" panose="020B0604020202020204" pitchFamily="34" charset="0"/>
              </a:rPr>
              <a:t>Medical Assistance Division </a:t>
            </a:r>
            <a:r>
              <a:rPr lang="en-US" sz="1100" dirty="0">
                <a:cs typeface="Arial" panose="020B0604020202020204" pitchFamily="34" charset="0"/>
              </a:rPr>
              <a:t>– PE Program Staff – </a:t>
            </a:r>
            <a:r>
              <a:rPr lang="en-US" sz="1100" dirty="0">
                <a:cs typeface="Arial" panose="020B0604020202020204" pitchFamily="34" charset="0"/>
                <a:hlinkClick r:id="rId5"/>
              </a:rPr>
              <a:t>HSD.PEDeterminers@state.nm.us</a:t>
            </a:r>
            <a:endParaRPr lang="en-US" sz="1100" dirty="0">
              <a:cs typeface="Arial" panose="020B0604020202020204" pitchFamily="34" charset="0"/>
            </a:endParaRPr>
          </a:p>
          <a:p>
            <a:r>
              <a:rPr lang="en-US" sz="1100" dirty="0">
                <a:cs typeface="Arial" panose="020B0604020202020204" pitchFamily="34" charset="0"/>
              </a:rPr>
              <a:t>Assistance with PE Applications, PE Determinations, MAD 070, PE Training, PE Certification </a:t>
            </a:r>
          </a:p>
          <a:p>
            <a:endParaRPr lang="en-US" sz="1100" dirty="0"/>
          </a:p>
          <a:p>
            <a:r>
              <a:rPr lang="en-US" sz="1100" b="1" dirty="0"/>
              <a:t>Consolidated Customer Service Call Center </a:t>
            </a:r>
            <a:r>
              <a:rPr lang="en-US" sz="1100" dirty="0"/>
              <a:t>– (800) 299 - 7304</a:t>
            </a:r>
          </a:p>
          <a:p>
            <a:r>
              <a:rPr lang="en-US" sz="1100" dirty="0"/>
              <a:t>Claim Status, Eligibility, Prior Authorization, Medicaid Updates</a:t>
            </a:r>
          </a:p>
          <a:p>
            <a:endParaRPr lang="en-US" sz="1100" dirty="0"/>
          </a:p>
          <a:p>
            <a:r>
              <a:rPr lang="en-US" sz="1100" b="1" dirty="0"/>
              <a:t>Conduent Provider Relations Helpdesk </a:t>
            </a:r>
            <a:r>
              <a:rPr lang="en-US" sz="1100" dirty="0"/>
              <a:t>– </a:t>
            </a:r>
            <a:r>
              <a:rPr lang="en-US" sz="1100" dirty="0">
                <a:hlinkClick r:id="rId6"/>
              </a:rPr>
              <a:t>NMProviderSUPPORT@conduent.com </a:t>
            </a:r>
            <a:endParaRPr lang="en-US" sz="1100" dirty="0"/>
          </a:p>
          <a:p>
            <a:r>
              <a:rPr lang="en-US" sz="1100" dirty="0"/>
              <a:t>Claim research assistance and general Medicaid inquiries</a:t>
            </a:r>
          </a:p>
          <a:p>
            <a:endParaRPr lang="en-US" sz="1100" dirty="0"/>
          </a:p>
          <a:p>
            <a:r>
              <a:rPr lang="en-US" sz="1100" b="1" dirty="0"/>
              <a:t>Conduent HIPAA Helpdesk </a:t>
            </a:r>
            <a:r>
              <a:rPr lang="en-US" sz="1100" dirty="0"/>
              <a:t>– </a:t>
            </a:r>
            <a:r>
              <a:rPr lang="en-US" sz="1100" dirty="0">
                <a:hlinkClick r:id="rId7"/>
              </a:rPr>
              <a:t>HIPAA.DeskNM@hsd.nm.gov</a:t>
            </a:r>
            <a:r>
              <a:rPr lang="en-US" sz="1100" dirty="0"/>
              <a:t> </a:t>
            </a:r>
            <a:br>
              <a:rPr lang="en-US" sz="1100" dirty="0"/>
            </a:br>
            <a:r>
              <a:rPr lang="en-US" sz="1100" dirty="0"/>
              <a:t>Assistance on NM Web Portal, EDI inquiries, and Online Claim Submission with DDE (Direct Data Entry)</a:t>
            </a:r>
          </a:p>
          <a:p>
            <a:endParaRPr lang="en-US" sz="1100" dirty="0"/>
          </a:p>
          <a:p>
            <a:r>
              <a:rPr lang="en-US" sz="1100" b="1" dirty="0"/>
              <a:t>Conduent Provider Enrollment Helpdesk </a:t>
            </a:r>
            <a:r>
              <a:rPr lang="en-US" sz="1100" dirty="0"/>
              <a:t>- </a:t>
            </a:r>
            <a:r>
              <a:rPr lang="en-US" sz="1100" dirty="0">
                <a:hlinkClick r:id="rId6"/>
              </a:rPr>
              <a:t>NMProviderSUPPORT@conduent.com </a:t>
            </a:r>
            <a:endParaRPr lang="en-US" sz="1100" dirty="0"/>
          </a:p>
          <a:p>
            <a:r>
              <a:rPr lang="en-US" sz="1100" dirty="0"/>
              <a:t>Provider Enrollment Applications, Forms &amp; Instructions</a:t>
            </a:r>
          </a:p>
          <a:p>
            <a:endParaRPr lang="en-US" sz="1100" dirty="0"/>
          </a:p>
          <a:p>
            <a:r>
              <a:rPr lang="en-US" sz="1100" b="1" dirty="0"/>
              <a:t>Medical Assistance Division, Program Rules </a:t>
            </a:r>
            <a:r>
              <a:rPr lang="en-US" sz="1100" dirty="0"/>
              <a:t>– </a:t>
            </a:r>
            <a:r>
              <a:rPr lang="en-US" sz="1100" dirty="0">
                <a:hlinkClick r:id="rId8"/>
              </a:rPr>
              <a:t>http://www.hca.nm.gov/providers/rules-nm-administrative-code/</a:t>
            </a:r>
            <a:r>
              <a:rPr lang="en-US" sz="1100" dirty="0"/>
              <a:t> </a:t>
            </a:r>
          </a:p>
          <a:p>
            <a:r>
              <a:rPr lang="en-US" sz="1100" dirty="0"/>
              <a:t>NMAC for Programs administered by the Medical Assistance Division</a:t>
            </a:r>
            <a:br>
              <a:rPr lang="en-US" sz="1100" dirty="0"/>
            </a:br>
            <a:br>
              <a:rPr lang="en-US" sz="1100" dirty="0"/>
            </a:br>
            <a:r>
              <a:rPr lang="en-US" sz="1100" b="1" dirty="0"/>
              <a:t>Yes New Mexico - </a:t>
            </a:r>
            <a:r>
              <a:rPr lang="en-US" sz="1100" dirty="0">
                <a:hlinkClick r:id="rId9"/>
              </a:rPr>
              <a:t>https://www.yes.state.nm.us/yesnm/home/index</a:t>
            </a:r>
            <a:br>
              <a:rPr lang="en-US" sz="1100" dirty="0"/>
            </a:br>
            <a:r>
              <a:rPr lang="en-US" sz="1100" dirty="0"/>
              <a:t>Apply, check, update, or renew Medical Assistance (Medicaid) benefits</a:t>
            </a:r>
          </a:p>
          <a:p>
            <a:endParaRPr lang="en-US" sz="1000" dirty="0"/>
          </a:p>
          <a:p>
            <a:br>
              <a:rPr lang="en-US" sz="1000" dirty="0"/>
            </a:br>
            <a:br>
              <a:rPr lang="en-US" sz="1000" dirty="0"/>
            </a:br>
            <a:endParaRPr lang="en-US" sz="1000" dirty="0"/>
          </a:p>
        </p:txBody>
      </p:sp>
      <p:sp>
        <p:nvSpPr>
          <p:cNvPr id="2" name="Rectangle 1"/>
          <p:cNvSpPr/>
          <p:nvPr/>
        </p:nvSpPr>
        <p:spPr>
          <a:xfrm>
            <a:off x="3895726" y="2847976"/>
            <a:ext cx="6667501" cy="55245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427" tIns="45713" rIns="91427" bIns="45713" rtlCol="0" anchor="ctr"/>
          <a:lstStyle/>
          <a:p>
            <a:pPr algn="ctr"/>
            <a:endParaRPr lang="en-US" dirty="0">
              <a:solidFill>
                <a:srgbClr val="FF0000"/>
              </a:solidFill>
            </a:endParaRPr>
          </a:p>
        </p:txBody>
      </p:sp>
      <p:sp>
        <p:nvSpPr>
          <p:cNvPr id="4" name="Line Callout 1 3"/>
          <p:cNvSpPr/>
          <p:nvPr/>
        </p:nvSpPr>
        <p:spPr>
          <a:xfrm>
            <a:off x="3895726" y="2847976"/>
            <a:ext cx="6667501" cy="552450"/>
          </a:xfrm>
          <a:prstGeom prst="borderCallout1">
            <a:avLst/>
          </a:prstGeom>
          <a:noFill/>
          <a:ln>
            <a:noFill/>
          </a:ln>
          <a:effectLst/>
        </p:spPr>
        <p:style>
          <a:lnRef idx="1">
            <a:schemeClr val="accent1"/>
          </a:lnRef>
          <a:fillRef idx="3">
            <a:schemeClr val="accent1"/>
          </a:fillRef>
          <a:effectRef idx="2">
            <a:schemeClr val="accent1"/>
          </a:effectRef>
          <a:fontRef idx="minor">
            <a:schemeClr val="lt1"/>
          </a:fontRef>
        </p:style>
        <p:txBody>
          <a:bodyPr lIns="91427" tIns="45713" rIns="91427" bIns="45713" rtlCol="0" anchor="ctr"/>
          <a:lstStyle/>
          <a:p>
            <a:pPr algn="ctr"/>
            <a:endParaRPr lang="en-US" dirty="0">
              <a:solidFill>
                <a:srgbClr val="FFFFFE"/>
              </a:solidFill>
            </a:endParaRPr>
          </a:p>
        </p:txBody>
      </p:sp>
    </p:spTree>
    <p:extLst>
      <p:ext uri="{BB962C8B-B14F-4D97-AF65-F5344CB8AC3E}">
        <p14:creationId xmlns:p14="http://schemas.microsoft.com/office/powerpoint/2010/main" val="397932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187526" y="3581400"/>
            <a:ext cx="10313782" cy="1371600"/>
          </a:xfrm>
          <a:solidFill>
            <a:schemeClr val="bg1"/>
          </a:solidFill>
        </p:spPr>
        <p:txBody>
          <a:bodyPr/>
          <a:lstStyle/>
          <a:p>
            <a:r>
              <a:rPr lang="en-US" dirty="0"/>
              <a:t>Submitting an  Adjustment</a:t>
            </a:r>
          </a:p>
        </p:txBody>
      </p:sp>
      <p:sp>
        <p:nvSpPr>
          <p:cNvPr id="8" name="Content Placeholder 7"/>
          <p:cNvSpPr>
            <a:spLocks noGrp="1"/>
          </p:cNvSpPr>
          <p:nvPr>
            <p:ph sz="quarter" idx="14"/>
          </p:nvPr>
        </p:nvSpPr>
        <p:spPr/>
        <p:txBody>
          <a:bodyPr/>
          <a:lstStyle/>
          <a:p>
            <a:r>
              <a:rPr lang="en-US" dirty="0"/>
              <a:t>Conduent </a:t>
            </a:r>
          </a:p>
          <a:p>
            <a:r>
              <a:rPr lang="en-US" dirty="0"/>
              <a:t>Government Healthcare Solutions</a:t>
            </a:r>
          </a:p>
        </p:txBody>
      </p:sp>
    </p:spTree>
    <p:extLst>
      <p:ext uri="{BB962C8B-B14F-4D97-AF65-F5344CB8AC3E}">
        <p14:creationId xmlns:p14="http://schemas.microsoft.com/office/powerpoint/2010/main" val="2108208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97587" y="484209"/>
            <a:ext cx="11195179" cy="1371600"/>
          </a:xfrm>
        </p:spPr>
        <p:txBody>
          <a:bodyPr/>
          <a:lstStyle/>
          <a:p>
            <a:r>
              <a:rPr lang="en-US" sz="4400" dirty="0"/>
              <a:t>Adjustments</a:t>
            </a:r>
          </a:p>
        </p:txBody>
      </p:sp>
      <p:sp>
        <p:nvSpPr>
          <p:cNvPr id="2" name="TextBox 1">
            <a:extLst>
              <a:ext uri="{FF2B5EF4-FFF2-40B4-BE49-F238E27FC236}">
                <a16:creationId xmlns:a16="http://schemas.microsoft.com/office/drawing/2014/main" id="{A0AA4844-6BC2-4B58-9C1B-88FA285022E1}"/>
              </a:ext>
            </a:extLst>
          </p:cNvPr>
          <p:cNvSpPr txBox="1"/>
          <p:nvPr/>
        </p:nvSpPr>
        <p:spPr>
          <a:xfrm>
            <a:off x="1204017" y="2263140"/>
            <a:ext cx="10454583" cy="400110"/>
          </a:xfrm>
          <a:prstGeom prst="rect">
            <a:avLst/>
          </a:prstGeom>
          <a:noFill/>
        </p:spPr>
        <p:txBody>
          <a:bodyPr wrap="square" rtlCol="0">
            <a:spAutoFit/>
          </a:bodyPr>
          <a:lstStyle/>
          <a:p>
            <a:r>
              <a:rPr lang="en-US" sz="2000" dirty="0"/>
              <a:t>Open Claims Entry and click on Adjustment/Void to open the Adjustment window. </a:t>
            </a:r>
          </a:p>
        </p:txBody>
      </p:sp>
      <p:pic>
        <p:nvPicPr>
          <p:cNvPr id="4" name="Picture 3">
            <a:extLst>
              <a:ext uri="{FF2B5EF4-FFF2-40B4-BE49-F238E27FC236}">
                <a16:creationId xmlns:a16="http://schemas.microsoft.com/office/drawing/2014/main" id="{6D861FBF-EAD1-4ED2-9071-1BE063B2436C}"/>
              </a:ext>
            </a:extLst>
          </p:cNvPr>
          <p:cNvPicPr>
            <a:picLocks noChangeAspect="1"/>
          </p:cNvPicPr>
          <p:nvPr/>
        </p:nvPicPr>
        <p:blipFill>
          <a:blip r:embed="rId2"/>
          <a:stretch>
            <a:fillRect/>
          </a:stretch>
        </p:blipFill>
        <p:spPr>
          <a:xfrm>
            <a:off x="1297586" y="2860872"/>
            <a:ext cx="10978233" cy="3090009"/>
          </a:xfrm>
          <a:prstGeom prst="rect">
            <a:avLst/>
          </a:prstGeom>
        </p:spPr>
      </p:pic>
      <p:sp>
        <p:nvSpPr>
          <p:cNvPr id="5" name="Oval 4">
            <a:extLst>
              <a:ext uri="{FF2B5EF4-FFF2-40B4-BE49-F238E27FC236}">
                <a16:creationId xmlns:a16="http://schemas.microsoft.com/office/drawing/2014/main" id="{718C990A-C0BF-4D32-8FD8-C04C30EFE8F5}"/>
              </a:ext>
            </a:extLst>
          </p:cNvPr>
          <p:cNvSpPr/>
          <p:nvPr/>
        </p:nvSpPr>
        <p:spPr>
          <a:xfrm>
            <a:off x="1600200" y="4240530"/>
            <a:ext cx="1691640" cy="617220"/>
          </a:xfrm>
          <a:prstGeom prst="ellipse">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err="1">
              <a:solidFill>
                <a:srgbClr val="FFFFFE"/>
              </a:solidFill>
            </a:endParaRPr>
          </a:p>
        </p:txBody>
      </p:sp>
    </p:spTree>
    <p:extLst>
      <p:ext uri="{BB962C8B-B14F-4D97-AF65-F5344CB8AC3E}">
        <p14:creationId xmlns:p14="http://schemas.microsoft.com/office/powerpoint/2010/main" val="2776768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97587" y="1038738"/>
            <a:ext cx="11195179" cy="900804"/>
          </a:xfrm>
        </p:spPr>
        <p:txBody>
          <a:bodyPr/>
          <a:lstStyle/>
          <a:p>
            <a:r>
              <a:rPr lang="en-US" sz="4400" dirty="0"/>
              <a:t>Adjustments</a:t>
            </a:r>
          </a:p>
        </p:txBody>
      </p:sp>
      <p:sp>
        <p:nvSpPr>
          <p:cNvPr id="2" name="TextBox 1">
            <a:extLst>
              <a:ext uri="{FF2B5EF4-FFF2-40B4-BE49-F238E27FC236}">
                <a16:creationId xmlns:a16="http://schemas.microsoft.com/office/drawing/2014/main" id="{A0AA4844-6BC2-4B58-9C1B-88FA285022E1}"/>
              </a:ext>
            </a:extLst>
          </p:cNvPr>
          <p:cNvSpPr txBox="1"/>
          <p:nvPr/>
        </p:nvSpPr>
        <p:spPr>
          <a:xfrm>
            <a:off x="1204017" y="2263140"/>
            <a:ext cx="12191943" cy="707886"/>
          </a:xfrm>
          <a:prstGeom prst="rect">
            <a:avLst/>
          </a:prstGeom>
          <a:noFill/>
        </p:spPr>
        <p:txBody>
          <a:bodyPr wrap="square" rtlCol="0">
            <a:spAutoFit/>
          </a:bodyPr>
          <a:lstStyle/>
          <a:p>
            <a:r>
              <a:rPr lang="en-US" sz="2000" dirty="0"/>
              <a:t>Enter the client Medicaid ID in the Recipient ID field. Enter the TCN of the original claim. Select Adjustment in the Action menu and select 014 in the Adj/Void Reason menu.  </a:t>
            </a:r>
          </a:p>
        </p:txBody>
      </p:sp>
      <p:pic>
        <p:nvPicPr>
          <p:cNvPr id="7" name="Picture 6">
            <a:extLst>
              <a:ext uri="{FF2B5EF4-FFF2-40B4-BE49-F238E27FC236}">
                <a16:creationId xmlns:a16="http://schemas.microsoft.com/office/drawing/2014/main" id="{4D9A2384-7FDB-48E2-A82C-C7611193ADC2}"/>
              </a:ext>
            </a:extLst>
          </p:cNvPr>
          <p:cNvPicPr>
            <a:picLocks noChangeAspect="1"/>
          </p:cNvPicPr>
          <p:nvPr/>
        </p:nvPicPr>
        <p:blipFill>
          <a:blip r:embed="rId2"/>
          <a:stretch>
            <a:fillRect/>
          </a:stretch>
        </p:blipFill>
        <p:spPr>
          <a:xfrm>
            <a:off x="1204017" y="3096398"/>
            <a:ext cx="10366071" cy="3498712"/>
          </a:xfrm>
          <a:prstGeom prst="rect">
            <a:avLst/>
          </a:prstGeom>
        </p:spPr>
      </p:pic>
    </p:spTree>
    <p:extLst>
      <p:ext uri="{BB962C8B-B14F-4D97-AF65-F5344CB8AC3E}">
        <p14:creationId xmlns:p14="http://schemas.microsoft.com/office/powerpoint/2010/main" val="941036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40130" y="166892"/>
            <a:ext cx="11366575" cy="801296"/>
          </a:xfrm>
        </p:spPr>
        <p:txBody>
          <a:bodyPr/>
          <a:lstStyle/>
          <a:p>
            <a:r>
              <a:rPr lang="en-US" sz="4400" dirty="0"/>
              <a:t>CMS- 1500 Adjustment Form</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0130" y="823233"/>
            <a:ext cx="9394987" cy="6994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1408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34440" y="166892"/>
            <a:ext cx="11172265" cy="801296"/>
          </a:xfrm>
        </p:spPr>
        <p:txBody>
          <a:bodyPr/>
          <a:lstStyle/>
          <a:p>
            <a:r>
              <a:rPr lang="en-US" sz="4400" dirty="0"/>
              <a:t>CMS- 1500 Adjustment Form</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579" y="851041"/>
            <a:ext cx="10456433" cy="6888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0385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0192" y="2271765"/>
            <a:ext cx="9901893" cy="527203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Date Placeholder 1"/>
          <p:cNvSpPr>
            <a:spLocks noGrp="1"/>
          </p:cNvSpPr>
          <p:nvPr>
            <p:ph type="dt" sz="half" idx="10"/>
          </p:nvPr>
        </p:nvSpPr>
        <p:spPr>
          <a:xfrm>
            <a:off x="477520" y="7627621"/>
            <a:ext cx="1385195" cy="438150"/>
          </a:xfrm>
        </p:spPr>
        <p:txBody>
          <a:bodyPr/>
          <a:lstStyle/>
          <a:p>
            <a:fld id="{6175E70A-99FA-436A-90C3-17EABD53D243}" type="datetime4">
              <a:rPr lang="en-US" smtClean="0"/>
              <a:t>August 20, 2024</a:t>
            </a:fld>
            <a:endParaRPr lang="en-US" dirty="0"/>
          </a:p>
        </p:txBody>
      </p:sp>
      <p:sp>
        <p:nvSpPr>
          <p:cNvPr id="6" name="Footer Placeholder 1"/>
          <p:cNvSpPr>
            <a:spLocks noGrp="1"/>
          </p:cNvSpPr>
          <p:nvPr>
            <p:ph type="ftr" sz="quarter" idx="11"/>
          </p:nvPr>
        </p:nvSpPr>
        <p:spPr>
          <a:xfrm>
            <a:off x="1862715" y="7627621"/>
            <a:ext cx="7514965" cy="438150"/>
          </a:xfrm>
        </p:spPr>
        <p:txBody>
          <a:bodyPr/>
          <a:lstStyle/>
          <a:p>
            <a:r>
              <a:rPr lang="en-US" dirty="0"/>
              <a:t>Adjustment, Void, and Claim Rebill Online Entry Workshop</a:t>
            </a:r>
          </a:p>
        </p:txBody>
      </p:sp>
      <p:cxnSp>
        <p:nvCxnSpPr>
          <p:cNvPr id="12" name="Straight Arrow Connector 11"/>
          <p:cNvCxnSpPr/>
          <p:nvPr/>
        </p:nvCxnSpPr>
        <p:spPr>
          <a:xfrm>
            <a:off x="12252960" y="3699331"/>
            <a:ext cx="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5400339" y="4195482"/>
            <a:ext cx="914400" cy="457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4" name="Rectangle 3"/>
          <p:cNvSpPr/>
          <p:nvPr/>
        </p:nvSpPr>
        <p:spPr>
          <a:xfrm>
            <a:off x="7939144" y="4195482"/>
            <a:ext cx="1438536" cy="457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5" name="Rectangle 4"/>
          <p:cNvSpPr/>
          <p:nvPr/>
        </p:nvSpPr>
        <p:spPr>
          <a:xfrm>
            <a:off x="4475181" y="3420930"/>
            <a:ext cx="1559859" cy="27840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7" name="Rectangle 6"/>
          <p:cNvSpPr/>
          <p:nvPr/>
        </p:nvSpPr>
        <p:spPr>
          <a:xfrm>
            <a:off x="4475181" y="3227295"/>
            <a:ext cx="1839558" cy="1317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8" name="Rectangle 7"/>
          <p:cNvSpPr/>
          <p:nvPr/>
        </p:nvSpPr>
        <p:spPr>
          <a:xfrm>
            <a:off x="8821271" y="3227295"/>
            <a:ext cx="656216" cy="1317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E"/>
              </a:solidFill>
            </a:endParaRPr>
          </a:p>
        </p:txBody>
      </p:sp>
      <p:sp>
        <p:nvSpPr>
          <p:cNvPr id="11" name="Rectangle 10"/>
          <p:cNvSpPr/>
          <p:nvPr/>
        </p:nvSpPr>
        <p:spPr>
          <a:xfrm>
            <a:off x="11002084" y="2286710"/>
            <a:ext cx="3162749" cy="1182042"/>
          </a:xfrm>
          <a:prstGeom prst="rect">
            <a:avLst/>
          </a:prstGeom>
          <a:noFill/>
          <a:ln w="381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br>
              <a:rPr lang="en-US" sz="1200" b="1" dirty="0">
                <a:solidFill>
                  <a:srgbClr val="C00000"/>
                </a:solidFill>
              </a:rPr>
            </a:br>
            <a:r>
              <a:rPr lang="en-US" sz="1400" b="1" dirty="0">
                <a:solidFill>
                  <a:srgbClr val="C00000"/>
                </a:solidFill>
              </a:rPr>
              <a:t>All data associated with the previously submitted TCN will auto-populate</a:t>
            </a:r>
          </a:p>
          <a:p>
            <a:pPr algn="ctr"/>
            <a:endParaRPr lang="en-US" sz="1200" b="1" dirty="0">
              <a:solidFill>
                <a:srgbClr val="C00000"/>
              </a:solidFill>
            </a:endParaRPr>
          </a:p>
        </p:txBody>
      </p:sp>
      <p:sp>
        <p:nvSpPr>
          <p:cNvPr id="21" name="Rectangle 20"/>
          <p:cNvSpPr/>
          <p:nvPr/>
        </p:nvSpPr>
        <p:spPr>
          <a:xfrm>
            <a:off x="11002085" y="3948706"/>
            <a:ext cx="3162749" cy="1182042"/>
          </a:xfrm>
          <a:prstGeom prst="rect">
            <a:avLst/>
          </a:prstGeom>
          <a:noFill/>
          <a:ln w="381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rgbClr val="C00000"/>
                </a:solidFill>
              </a:rPr>
              <a:t>Make any changes to the existing information provided</a:t>
            </a:r>
          </a:p>
        </p:txBody>
      </p:sp>
      <p:sp>
        <p:nvSpPr>
          <p:cNvPr id="19" name="TextBox 18">
            <a:extLst>
              <a:ext uri="{FF2B5EF4-FFF2-40B4-BE49-F238E27FC236}">
                <a16:creationId xmlns:a16="http://schemas.microsoft.com/office/drawing/2014/main" id="{6FAA1B08-B1B5-4816-BFAD-1315F526872E}"/>
              </a:ext>
            </a:extLst>
          </p:cNvPr>
          <p:cNvSpPr txBox="1"/>
          <p:nvPr/>
        </p:nvSpPr>
        <p:spPr>
          <a:xfrm>
            <a:off x="975584" y="1216678"/>
            <a:ext cx="9231406" cy="769441"/>
          </a:xfrm>
          <a:prstGeom prst="rect">
            <a:avLst/>
          </a:prstGeom>
          <a:noFill/>
        </p:spPr>
        <p:txBody>
          <a:bodyPr wrap="square">
            <a:spAutoFit/>
          </a:bodyPr>
          <a:lstStyle/>
          <a:p>
            <a:r>
              <a:rPr lang="en-US" sz="4400" dirty="0"/>
              <a:t>CMS- 1500 Adjustment Form</a:t>
            </a:r>
          </a:p>
        </p:txBody>
      </p:sp>
    </p:spTree>
    <p:extLst>
      <p:ext uri="{BB962C8B-B14F-4D97-AF65-F5344CB8AC3E}">
        <p14:creationId xmlns:p14="http://schemas.microsoft.com/office/powerpoint/2010/main" val="3080804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theme/theme1.xml><?xml version="1.0" encoding="utf-8"?>
<a:theme xmlns:a="http://schemas.openxmlformats.org/drawingml/2006/main" name="Conduent_PPT_Template_White_6Jan">
  <a:themeElements>
    <a:clrScheme name="CONDUENT 2">
      <a:dk1>
        <a:sysClr val="windowText" lastClr="000000"/>
      </a:dk1>
      <a:lt1>
        <a:sysClr val="window" lastClr="FFFFFF"/>
      </a:lt1>
      <a:dk2>
        <a:srgbClr val="284563"/>
      </a:dk2>
      <a:lt2>
        <a:srgbClr val="DADDDC"/>
      </a:lt2>
      <a:accent1>
        <a:srgbClr val="0047BA"/>
      </a:accent1>
      <a:accent2>
        <a:srgbClr val="468CFF"/>
      </a:accent2>
      <a:accent3>
        <a:srgbClr val="005A64"/>
      </a:accent3>
      <a:accent4>
        <a:srgbClr val="00837B"/>
      </a:accent4>
      <a:accent5>
        <a:srgbClr val="00B4A0"/>
      </a:accent5>
      <a:accent6>
        <a:srgbClr val="F79646"/>
      </a:accent6>
      <a:hlink>
        <a:srgbClr val="0047BA"/>
      </a:hlink>
      <a:folHlink>
        <a:srgbClr val="0047B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err="1" smtClean="0">
            <a:solidFill>
              <a:srgbClr val="FFFFFE"/>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Conduent_PPT_Template_White_6Jan</Template>
  <TotalTime>1684</TotalTime>
  <Words>1463</Words>
  <Application>Microsoft Office PowerPoint</Application>
  <PresentationFormat>Custom</PresentationFormat>
  <Paragraphs>208</Paragraphs>
  <Slides>34</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34</vt:i4>
      </vt:variant>
    </vt:vector>
  </HeadingPairs>
  <TitlesOfParts>
    <vt:vector size="37" baseType="lpstr">
      <vt:lpstr>Arial</vt:lpstr>
      <vt:lpstr>Calibri</vt:lpstr>
      <vt:lpstr>Conduent_PPT_Template_White_6Jan</vt:lpstr>
      <vt:lpstr>Online Claims Entry Adjustment, Void and Re-bill</vt:lpstr>
      <vt:lpstr>Adjustments Overview</vt:lpstr>
      <vt:lpstr>Adjustments – Filing Limit</vt:lpstr>
      <vt:lpstr>Submitting an  Adjustment</vt:lpstr>
      <vt:lpstr>Adjustments</vt:lpstr>
      <vt:lpstr>Adjustments</vt:lpstr>
      <vt:lpstr>CMS- 1500 Adjustment Form</vt:lpstr>
      <vt:lpstr>CMS- 1500 Adjustment Form</vt:lpstr>
      <vt:lpstr>PowerPoint Presentation</vt:lpstr>
      <vt:lpstr>CMS- 1500 Adjustment Form</vt:lpstr>
      <vt:lpstr>CMS- 1500 Adjustment Form</vt:lpstr>
      <vt:lpstr>UB-04 Adjustments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UB-04 Adjustments</vt:lpstr>
      <vt:lpstr>Submitting a Void</vt:lpstr>
      <vt:lpstr>Void Overview</vt:lpstr>
      <vt:lpstr>Void Request</vt:lpstr>
      <vt:lpstr>Void Request</vt:lpstr>
      <vt:lpstr>Void Request</vt:lpstr>
      <vt:lpstr>Claims Re-bill</vt:lpstr>
      <vt:lpstr>Claims Re-bill Overview</vt:lpstr>
      <vt:lpstr>PowerPoint Presentation</vt:lpstr>
      <vt:lpstr>What Questions Do You Have?</vt:lpstr>
      <vt:lpstr>New Mexico Medicaid Resources</vt:lpstr>
      <vt:lpstr>New Mexico Medicaid Resources Continued</vt:lpstr>
      <vt:lpstr>PowerPoint Presentation</vt:lpstr>
    </vt:vector>
  </TitlesOfParts>
  <Company>ACS - A Xerox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aliquam doloripsamet</dc:title>
  <dc:creator>Derrick Douglas</dc:creator>
  <cp:lastModifiedBy>Peter Sepich</cp:lastModifiedBy>
  <cp:revision>129</cp:revision>
  <dcterms:created xsi:type="dcterms:W3CDTF">2017-01-18T18:41:02Z</dcterms:created>
  <dcterms:modified xsi:type="dcterms:W3CDTF">2024-08-20T15:50:07Z</dcterms:modified>
</cp:coreProperties>
</file>